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20"/>
  </p:notesMasterIdLst>
  <p:handoutMasterIdLst>
    <p:handoutMasterId r:id="rId21"/>
  </p:handoutMasterIdLst>
  <p:sldIdLst>
    <p:sldId id="256" r:id="rId2"/>
    <p:sldId id="275" r:id="rId3"/>
    <p:sldId id="276" r:id="rId4"/>
    <p:sldId id="258" r:id="rId5"/>
    <p:sldId id="259" r:id="rId6"/>
    <p:sldId id="260" r:id="rId7"/>
    <p:sldId id="261" r:id="rId8"/>
    <p:sldId id="263" r:id="rId9"/>
    <p:sldId id="270" r:id="rId10"/>
    <p:sldId id="269" r:id="rId11"/>
    <p:sldId id="268" r:id="rId12"/>
    <p:sldId id="264" r:id="rId13"/>
    <p:sldId id="266" r:id="rId14"/>
    <p:sldId id="267" r:id="rId15"/>
    <p:sldId id="271" r:id="rId16"/>
    <p:sldId id="272" r:id="rId17"/>
    <p:sldId id="274" r:id="rId18"/>
    <p:sldId id="273" r:id="rId19"/>
  </p:sldIdLst>
  <p:sldSz cx="9144000" cy="6858000" type="screen4x3"/>
  <p:notesSz cx="9923463" cy="678815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 stiliaus, be tinklelio">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Šviesus stilius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03" autoAdjust="0"/>
    <p:restoredTop sz="94660"/>
  </p:normalViewPr>
  <p:slideViewPr>
    <p:cSldViewPr>
      <p:cViewPr varScale="1">
        <p:scale>
          <a:sx n="110" d="100"/>
          <a:sy n="110" d="100"/>
        </p:scale>
        <p:origin x="-163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4300167" cy="33940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sz="quarter" idx="1"/>
          </p:nvPr>
        </p:nvSpPr>
        <p:spPr>
          <a:xfrm>
            <a:off x="5620999" y="0"/>
            <a:ext cx="4300167" cy="339408"/>
          </a:xfrm>
          <a:prstGeom prst="rect">
            <a:avLst/>
          </a:prstGeom>
        </p:spPr>
        <p:txBody>
          <a:bodyPr vert="horz" lIns="91440" tIns="45720" rIns="91440" bIns="45720" rtlCol="0"/>
          <a:lstStyle>
            <a:lvl1pPr algn="r">
              <a:defRPr sz="1200"/>
            </a:lvl1pPr>
          </a:lstStyle>
          <a:p>
            <a:fld id="{A1E5C286-0D75-44F9-98DB-35F07E23F639}" type="datetimeFigureOut">
              <a:rPr lang="lt-LT" smtClean="0"/>
              <a:t>2021-06-21</a:t>
            </a:fld>
            <a:endParaRPr lang="lt-LT"/>
          </a:p>
        </p:txBody>
      </p:sp>
      <p:sp>
        <p:nvSpPr>
          <p:cNvPr id="4" name="Poraštės vietos rezervavimo ženklas 3"/>
          <p:cNvSpPr>
            <a:spLocks noGrp="1"/>
          </p:cNvSpPr>
          <p:nvPr>
            <p:ph type="ftr" sz="quarter" idx="2"/>
          </p:nvPr>
        </p:nvSpPr>
        <p:spPr>
          <a:xfrm>
            <a:off x="0" y="6447564"/>
            <a:ext cx="4300167" cy="339408"/>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p:cNvSpPr>
            <a:spLocks noGrp="1"/>
          </p:cNvSpPr>
          <p:nvPr>
            <p:ph type="sldNum" sz="quarter" idx="3"/>
          </p:nvPr>
        </p:nvSpPr>
        <p:spPr>
          <a:xfrm>
            <a:off x="5620999" y="6447564"/>
            <a:ext cx="4300167" cy="339408"/>
          </a:xfrm>
          <a:prstGeom prst="rect">
            <a:avLst/>
          </a:prstGeom>
        </p:spPr>
        <p:txBody>
          <a:bodyPr vert="horz" lIns="91440" tIns="45720" rIns="91440" bIns="45720" rtlCol="0" anchor="b"/>
          <a:lstStyle>
            <a:lvl1pPr algn="r">
              <a:defRPr sz="1200"/>
            </a:lvl1pPr>
          </a:lstStyle>
          <a:p>
            <a:fld id="{4E979380-09EC-48E3-95EB-CDB631B99037}" type="slidenum">
              <a:rPr lang="lt-LT" smtClean="0"/>
              <a:t>‹#›</a:t>
            </a:fld>
            <a:endParaRPr lang="lt-L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4300167" cy="33940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5620999" y="0"/>
            <a:ext cx="4300167" cy="339408"/>
          </a:xfrm>
          <a:prstGeom prst="rect">
            <a:avLst/>
          </a:prstGeom>
        </p:spPr>
        <p:txBody>
          <a:bodyPr vert="horz" lIns="91440" tIns="45720" rIns="91440" bIns="45720" rtlCol="0"/>
          <a:lstStyle>
            <a:lvl1pPr algn="r">
              <a:defRPr sz="1200"/>
            </a:lvl1pPr>
          </a:lstStyle>
          <a:p>
            <a:fld id="{F3E25A01-038D-4CF2-8665-8A7582E8D27B}" type="datetimeFigureOut">
              <a:rPr lang="lt-LT" smtClean="0"/>
              <a:t>2021-06-21</a:t>
            </a:fld>
            <a:endParaRPr lang="lt-LT"/>
          </a:p>
        </p:txBody>
      </p:sp>
      <p:sp>
        <p:nvSpPr>
          <p:cNvPr id="4" name="Skaidrės vaizdo vietos rezervavimo ženklas 3"/>
          <p:cNvSpPr>
            <a:spLocks noGrp="1" noRot="1" noChangeAspect="1"/>
          </p:cNvSpPr>
          <p:nvPr>
            <p:ph type="sldImg" idx="2"/>
          </p:nvPr>
        </p:nvSpPr>
        <p:spPr>
          <a:xfrm>
            <a:off x="3265488" y="509588"/>
            <a:ext cx="3392487" cy="2544762"/>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992347" y="3224371"/>
            <a:ext cx="7938770" cy="3054668"/>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6447564"/>
            <a:ext cx="4300167" cy="339408"/>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5620999" y="6447564"/>
            <a:ext cx="4300167" cy="339408"/>
          </a:xfrm>
          <a:prstGeom prst="rect">
            <a:avLst/>
          </a:prstGeom>
        </p:spPr>
        <p:txBody>
          <a:bodyPr vert="horz" lIns="91440" tIns="45720" rIns="91440" bIns="45720" rtlCol="0" anchor="b"/>
          <a:lstStyle>
            <a:lvl1pPr algn="r">
              <a:defRPr sz="1200"/>
            </a:lvl1pPr>
          </a:lstStyle>
          <a:p>
            <a:fld id="{104878EF-A058-4F96-938C-455E1E0BC7A6}" type="slidenum">
              <a:rPr lang="lt-LT" smtClean="0"/>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2">
        <a:schemeClr val="bg1"/>
      </p:bgRef>
    </p:bg>
    <p:spTree>
      <p:nvGrpSpPr>
        <p:cNvPr id="1" name=""/>
        <p:cNvGrpSpPr/>
        <p:nvPr/>
      </p:nvGrpSpPr>
      <p:grpSpPr>
        <a:xfrm>
          <a:off x="0" y="0"/>
          <a:ext cx="0" cy="0"/>
          <a:chOff x="0" y="0"/>
          <a:chExt cx="0" cy="0"/>
        </a:xfrm>
      </p:grpSpPr>
      <p:sp>
        <p:nvSpPr>
          <p:cNvPr id="8" name="Stačiakampis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esioji jungtis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Antraštė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lt-LT" smtClean="0"/>
              <a:t>Spustelėkite, jei norite keisite ruoš. pav. stilių</a:t>
            </a:r>
            <a:endParaRPr kumimoji="0" lang="en-US"/>
          </a:p>
        </p:txBody>
      </p:sp>
      <p:sp>
        <p:nvSpPr>
          <p:cNvPr id="25" name="Paantraštė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Spustelėkite ruošinio paantraštės stiliui keisti</a:t>
            </a:r>
            <a:endParaRPr kumimoji="0" lang="en-US"/>
          </a:p>
        </p:txBody>
      </p:sp>
      <p:sp>
        <p:nvSpPr>
          <p:cNvPr id="31" name="Datos vietos rezervavimo ženklas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FB3F808-7931-4169-B664-0420E44AD498}" type="datetime1">
              <a:rPr lang="lt-LT" smtClean="0"/>
              <a:t>2021-06-21</a:t>
            </a:fld>
            <a:endParaRPr lang="lt-LT"/>
          </a:p>
        </p:txBody>
      </p:sp>
      <p:sp>
        <p:nvSpPr>
          <p:cNvPr id="18" name="Poraštės vietos rezervavimo ženklas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lt-LT"/>
          </a:p>
        </p:txBody>
      </p:sp>
      <p:sp>
        <p:nvSpPr>
          <p:cNvPr id="29" name="Skaidrės numerio vietos rezervavimo ženklas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13756CA-5355-4DEE-B363-BB963F924536}"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996C948F-48BD-41CF-B263-749C6A268523}" type="datetime1">
              <a:rPr lang="lt-LT" smtClean="0"/>
              <a:t>2021-06-21</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913756CA-5355-4DEE-B363-BB963F924536}"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Ref idx="1001">
        <a:schemeClr val="bg1"/>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A525CF7-FFB4-47DB-822A-9945263A02BD}" type="datetime1">
              <a:rPr lang="lt-LT" smtClean="0"/>
              <a:t>2021-06-21</a:t>
            </a:fld>
            <a:endParaRPr lang="lt-LT"/>
          </a:p>
        </p:txBody>
      </p:sp>
      <p:sp>
        <p:nvSpPr>
          <p:cNvPr id="5" name="Poraštės vietos rezervavimo ženklas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lt-LT"/>
          </a:p>
        </p:txBody>
      </p:sp>
      <p:sp>
        <p:nvSpPr>
          <p:cNvPr id="6" name="Skaidrės numerio vietos rezervavimo ženklas 5"/>
          <p:cNvSpPr>
            <a:spLocks noGrp="1"/>
          </p:cNvSpPr>
          <p:nvPr>
            <p:ph type="sldNum" sz="quarter" idx="12"/>
          </p:nvPr>
        </p:nvSpPr>
        <p:spPr>
          <a:xfrm>
            <a:off x="6733952" y="6555112"/>
            <a:ext cx="588336" cy="228600"/>
          </a:xfrm>
        </p:spPr>
        <p:txBody>
          <a:bodyPr/>
          <a:lstStyle>
            <a:extLst/>
          </a:lstStyle>
          <a:p>
            <a:fld id="{913756CA-5355-4DEE-B363-BB963F924536}"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320040"/>
            <a:ext cx="7242048" cy="1143000"/>
          </a:xfrm>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BB37DD12-74FA-41AD-B1E3-92F4AE1AD0A2}" type="datetime1">
              <a:rPr lang="lt-LT" smtClean="0"/>
              <a:t>2021-06-21</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913756CA-5355-4DEE-B363-BB963F924536}"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320040"/>
            <a:ext cx="7242048" cy="1143000"/>
          </a:xfrm>
        </p:spPr>
        <p:txBody>
          <a:bodyPr anchor="b"/>
          <a:lstStyle>
            <a:lvl1pPr>
              <a:defRPr/>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2040EA37-5F81-4154-8DCF-CC103EF97DFB}" type="datetime1">
              <a:rPr lang="lt-LT" smtClean="0"/>
              <a:t>2021-06-21</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9" name="Skaidrės numerio vietos rezervavimo ženklas 8"/>
          <p:cNvSpPr>
            <a:spLocks noGrp="1"/>
          </p:cNvSpPr>
          <p:nvPr>
            <p:ph type="sldNum" sz="quarter" idx="12"/>
          </p:nvPr>
        </p:nvSpPr>
        <p:spPr/>
        <p:txBody>
          <a:bodyPr/>
          <a:lstStyle>
            <a:extLst/>
          </a:lstStyle>
          <a:p>
            <a:fld id="{913756CA-5355-4DEE-B363-BB963F924536}"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320040"/>
            <a:ext cx="7242048" cy="1143000"/>
          </a:xfrm>
        </p:spPr>
        <p:txBody>
          <a:bodyPr/>
          <a:lstStyle>
            <a:extLst/>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extLst/>
          </a:lstStyle>
          <a:p>
            <a:fld id="{6B965112-9617-47ED-B1D2-C06B9A92CCB3}" type="datetime1">
              <a:rPr lang="lt-LT" smtClean="0"/>
              <a:t>2021-06-21</a:t>
            </a:fld>
            <a:endParaRPr lang="lt-LT"/>
          </a:p>
        </p:txBody>
      </p:sp>
      <p:sp>
        <p:nvSpPr>
          <p:cNvPr id="4" name="Poraštės vietos rezervavimo ženklas 3"/>
          <p:cNvSpPr>
            <a:spLocks noGrp="1"/>
          </p:cNvSpPr>
          <p:nvPr>
            <p:ph type="ftr" sz="quarter" idx="11"/>
          </p:nvPr>
        </p:nvSpPr>
        <p:spPr/>
        <p:txBody>
          <a:bodyPr/>
          <a:lstStyle>
            <a:extLst/>
          </a:lstStyle>
          <a:p>
            <a:endParaRPr lang="lt-LT"/>
          </a:p>
        </p:txBody>
      </p:sp>
      <p:sp>
        <p:nvSpPr>
          <p:cNvPr id="5" name="Skaidrės numerio vietos rezervavimo ženklas 4"/>
          <p:cNvSpPr>
            <a:spLocks noGrp="1"/>
          </p:cNvSpPr>
          <p:nvPr>
            <p:ph type="sldNum" sz="quarter" idx="12"/>
          </p:nvPr>
        </p:nvSpPr>
        <p:spPr/>
        <p:txBody>
          <a:bodyPr/>
          <a:lstStyle>
            <a:extLst/>
          </a:lstStyle>
          <a:p>
            <a:fld id="{913756CA-5355-4DEE-B363-BB963F924536}"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lvl1pPr>
              <a:defRPr>
                <a:solidFill>
                  <a:schemeClr val="tx2"/>
                </a:solidFill>
              </a:defRPr>
            </a:lvl1pPr>
            <a:extLst/>
          </a:lstStyle>
          <a:p>
            <a:fld id="{57C0E84C-B78F-4F62-B94A-7568D5F34EDB}" type="datetime1">
              <a:rPr lang="lt-LT" smtClean="0"/>
              <a:t>2021-06-21</a:t>
            </a:fld>
            <a:endParaRPr lang="lt-LT"/>
          </a:p>
        </p:txBody>
      </p:sp>
      <p:sp>
        <p:nvSpPr>
          <p:cNvPr id="3" name="Poraštės vietos rezervavimo ženklas 2"/>
          <p:cNvSpPr>
            <a:spLocks noGrp="1"/>
          </p:cNvSpPr>
          <p:nvPr>
            <p:ph type="ftr" sz="quarter" idx="11"/>
          </p:nvPr>
        </p:nvSpPr>
        <p:spPr/>
        <p:txBody>
          <a:bodyPr/>
          <a:lstStyle>
            <a:lvl1pPr>
              <a:defRPr>
                <a:solidFill>
                  <a:schemeClr val="tx2"/>
                </a:solidFill>
              </a:defRPr>
            </a:lvl1pPr>
            <a:extLst/>
          </a:lstStyle>
          <a:p>
            <a:endParaRPr lang="lt-LT"/>
          </a:p>
        </p:txBody>
      </p:sp>
      <p:sp>
        <p:nvSpPr>
          <p:cNvPr id="4" name="Skaidrės numerio vietos rezervavimo ženklas 3"/>
          <p:cNvSpPr>
            <a:spLocks noGrp="1"/>
          </p:cNvSpPr>
          <p:nvPr>
            <p:ph type="sldNum" sz="quarter" idx="12"/>
          </p:nvPr>
        </p:nvSpPr>
        <p:spPr/>
        <p:txBody>
          <a:bodyPr/>
          <a:lstStyle>
            <a:extLst/>
          </a:lstStyle>
          <a:p>
            <a:fld id="{913756CA-5355-4DEE-B363-BB963F924536}"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517108C1-B9B6-4941-9514-000994625BFF}" type="datetime1">
              <a:rPr lang="lt-LT" smtClean="0"/>
              <a:t>2021-06-21</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913756CA-5355-4DEE-B363-BB963F924536}"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bg>
      <p:bgRef idx="1002">
        <a:schemeClr val="bg2"/>
      </p:bgRef>
    </p:bg>
    <p:spTree>
      <p:nvGrpSpPr>
        <p:cNvPr id="1" name=""/>
        <p:cNvGrpSpPr/>
        <p:nvPr/>
      </p:nvGrpSpPr>
      <p:grpSpPr>
        <a:xfrm>
          <a:off x="0" y="0"/>
          <a:ext cx="0" cy="0"/>
          <a:chOff x="0" y="0"/>
          <a:chExt cx="0" cy="0"/>
        </a:xfrm>
      </p:grpSpPr>
      <p:sp>
        <p:nvSpPr>
          <p:cNvPr id="8" name="Stačiakampis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Stačiakampis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Antraštė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lt-LT" smtClean="0"/>
              <a:t>Spustelėkite, jei norite keisite ruoš. pav. stilių</a:t>
            </a:r>
            <a:endParaRPr kumimoji="0" lang="en-US" dirty="0"/>
          </a:p>
        </p:txBody>
      </p:sp>
      <p:sp>
        <p:nvSpPr>
          <p:cNvPr id="4" name="Teksto vietos rezervavimo ženklas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extLst/>
          </a:lstStyle>
          <a:p>
            <a:fld id="{DB53D1EF-E332-48B2-A6AD-E0C84B89BE16}" type="datetime1">
              <a:rPr lang="lt-LT" smtClean="0"/>
              <a:t>2021-06-21</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913756CA-5355-4DEE-B363-BB963F924536}" type="slidenum">
              <a:rPr lang="lt-LT" smtClean="0"/>
              <a:pPr/>
              <a:t>‹#›</a:t>
            </a:fld>
            <a:endParaRPr lang="lt-LT"/>
          </a:p>
        </p:txBody>
      </p:sp>
      <p:sp>
        <p:nvSpPr>
          <p:cNvPr id="10" name="Paveikslėlio vietos rezervavimo ženklas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lt-LT" smtClean="0"/>
              <a:t>Spustelėkite piktogramą, jei norite įtraukti paveikslėlį</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362F511C-E783-41C0-9A76-E116EC5436DC}" type="datetime1">
              <a:rPr lang="lt-LT" smtClean="0"/>
              <a:t>2021-06-21</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913756CA-5355-4DEE-B363-BB963F924536}"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553200" y="274955"/>
            <a:ext cx="1524000" cy="5851525"/>
          </a:xfrm>
        </p:spPr>
        <p:txBody>
          <a:bodyPr vert="eaVert" anchor="t"/>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42"/>
            <a:ext cx="6019800" cy="5851525"/>
          </a:xfrm>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a:xfrm>
            <a:off x="4242816" y="6557946"/>
            <a:ext cx="2002464" cy="226902"/>
          </a:xfrm>
        </p:spPr>
        <p:txBody>
          <a:bodyPr/>
          <a:lstStyle>
            <a:extLst/>
          </a:lstStyle>
          <a:p>
            <a:fld id="{FB9C9CC0-8AFF-496B-845B-0C59621EFEA7}" type="datetime1">
              <a:rPr lang="lt-LT" smtClean="0"/>
              <a:t>2021-06-21</a:t>
            </a:fld>
            <a:endParaRPr lang="lt-LT"/>
          </a:p>
        </p:txBody>
      </p:sp>
      <p:sp>
        <p:nvSpPr>
          <p:cNvPr id="5" name="Poraštės vietos rezervavimo ženklas 4"/>
          <p:cNvSpPr>
            <a:spLocks noGrp="1"/>
          </p:cNvSpPr>
          <p:nvPr>
            <p:ph type="ftr" sz="quarter" idx="11"/>
          </p:nvPr>
        </p:nvSpPr>
        <p:spPr>
          <a:xfrm>
            <a:off x="457200" y="6556248"/>
            <a:ext cx="3657600" cy="228600"/>
          </a:xfrm>
        </p:spPr>
        <p:txBody>
          <a:bodyPr/>
          <a:lstStyle>
            <a:extLst/>
          </a:lstStyle>
          <a:p>
            <a:endParaRPr lang="lt-LT"/>
          </a:p>
        </p:txBody>
      </p:sp>
      <p:sp>
        <p:nvSpPr>
          <p:cNvPr id="6" name="Skaidrės numerio vietos rezervavimo ženklas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13756CA-5355-4DEE-B363-BB963F924536}"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tačiakampis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Pavadinimo vietos rezervavimo ženklas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lt-LT" smtClean="0"/>
              <a:t>Spustelėkite, jei norite keisite ruoš. pav. stilių</a:t>
            </a:r>
            <a:endParaRPr kumimoji="0" lang="en-US"/>
          </a:p>
        </p:txBody>
      </p:sp>
      <p:sp>
        <p:nvSpPr>
          <p:cNvPr id="31" name="Teksto vietos rezervavimo ženklas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7" name="Datos vietos rezervavimo ženklas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3867733-518A-4BFF-83AF-6354C025B065}" type="datetime1">
              <a:rPr lang="lt-LT" smtClean="0"/>
              <a:t>2021-06-21</a:t>
            </a:fld>
            <a:endParaRPr lang="lt-LT"/>
          </a:p>
        </p:txBody>
      </p:sp>
      <p:sp>
        <p:nvSpPr>
          <p:cNvPr id="4" name="Poraštės vietos rezervavimo ženklas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lt-LT"/>
          </a:p>
        </p:txBody>
      </p:sp>
      <p:sp>
        <p:nvSpPr>
          <p:cNvPr id="16" name="Skaidrės numerio vietos rezervavimo ženklas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13756CA-5355-4DEE-B363-BB963F924536}"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785786" y="428604"/>
            <a:ext cx="7672414" cy="3643338"/>
          </a:xfrm>
        </p:spPr>
        <p:txBody>
          <a:bodyPr>
            <a:normAutofit fontScale="90000"/>
          </a:bodyPr>
          <a:lstStyle/>
          <a:p>
            <a:r>
              <a:rPr lang="lt-LT" b="1" dirty="0" smtClean="0"/>
              <a:t/>
            </a:r>
            <a:br>
              <a:rPr lang="lt-LT" b="1" dirty="0" smtClean="0"/>
            </a:br>
            <a:r>
              <a:rPr lang="lt-LT" b="1" dirty="0"/>
              <a:t/>
            </a:r>
            <a:br>
              <a:rPr lang="lt-LT" b="1" dirty="0"/>
            </a:br>
            <a:r>
              <a:rPr lang="lt-LT" dirty="0" smtClean="0"/>
              <a:t>Zarasų </a:t>
            </a:r>
            <a:r>
              <a:rPr lang="lt-LT" dirty="0"/>
              <a:t>r. Antazavės Juozo Gruodžio </a:t>
            </a:r>
            <a:r>
              <a:rPr lang="lt-LT" dirty="0" smtClean="0"/>
              <a:t>gimnazija</a:t>
            </a:r>
            <a:r>
              <a:rPr lang="lt-LT" b="1" dirty="0" smtClean="0"/>
              <a:t/>
            </a:r>
            <a:br>
              <a:rPr lang="lt-LT" b="1" dirty="0" smtClean="0"/>
            </a:br>
            <a:r>
              <a:rPr lang="lt-LT" dirty="0"/>
              <a:t/>
            </a:r>
            <a:br>
              <a:rPr lang="lt-LT" dirty="0"/>
            </a:br>
            <a:r>
              <a:rPr lang="lt-LT" b="1" dirty="0" smtClean="0"/>
              <a:t>Veiklos </a:t>
            </a:r>
            <a:r>
              <a:rPr lang="lt-LT" b="1" dirty="0"/>
              <a:t>kokybės įsivertinimo ataskaita</a:t>
            </a:r>
            <a:r>
              <a:rPr lang="lt-LT" dirty="0"/>
              <a:t/>
            </a:r>
            <a:br>
              <a:rPr lang="lt-LT" dirty="0"/>
            </a:br>
            <a:endParaRPr lang="lt-LT" dirty="0"/>
          </a:p>
        </p:txBody>
      </p:sp>
      <p:sp>
        <p:nvSpPr>
          <p:cNvPr id="3" name="Paantraštė 2"/>
          <p:cNvSpPr>
            <a:spLocks noGrp="1"/>
          </p:cNvSpPr>
          <p:nvPr>
            <p:ph type="subTitle" idx="1"/>
          </p:nvPr>
        </p:nvSpPr>
        <p:spPr/>
        <p:txBody>
          <a:bodyPr>
            <a:normAutofit lnSpcReduction="10000"/>
          </a:bodyPr>
          <a:lstStyle/>
          <a:p>
            <a:endParaRPr lang="lt-LT" b="1" dirty="0" smtClean="0"/>
          </a:p>
          <a:p>
            <a:endParaRPr lang="lt-LT" b="1" dirty="0"/>
          </a:p>
          <a:p>
            <a:r>
              <a:rPr lang="lt-LT" b="1" dirty="0" smtClean="0"/>
              <a:t> 2020-2021 m. m. </a:t>
            </a:r>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85720" y="357166"/>
            <a:ext cx="7643866" cy="1143000"/>
          </a:xfrm>
        </p:spPr>
        <p:txBody>
          <a:bodyPr>
            <a:normAutofit fontScale="90000"/>
          </a:bodyPr>
          <a:lstStyle/>
          <a:p>
            <a:pPr algn="ctr"/>
            <a:r>
              <a:rPr lang="lt-LT" dirty="0" smtClean="0"/>
              <a:t/>
            </a:r>
            <a:br>
              <a:rPr lang="lt-LT" dirty="0" smtClean="0"/>
            </a:br>
            <a:r>
              <a:rPr lang="lt-LT" dirty="0" smtClean="0"/>
              <a:t/>
            </a:r>
            <a:br>
              <a:rPr lang="lt-LT" dirty="0" smtClean="0"/>
            </a:br>
            <a:r>
              <a:rPr lang="lt-LT" dirty="0" smtClean="0"/>
              <a:t/>
            </a:r>
            <a:br>
              <a:rPr lang="lt-LT" dirty="0" smtClean="0"/>
            </a:br>
            <a:r>
              <a:rPr lang="lt-LT" dirty="0" smtClean="0"/>
              <a:t>Veiklos sritis, tema, veiklos rodiklis </a:t>
            </a:r>
            <a:endParaRPr lang="lt-LT" dirty="0"/>
          </a:p>
        </p:txBody>
      </p:sp>
      <p:graphicFrame>
        <p:nvGraphicFramePr>
          <p:cNvPr id="4" name="Turinio vietos rezervavimo ženklas 3"/>
          <p:cNvGraphicFramePr>
            <a:graphicFrameLocks noGrp="1"/>
          </p:cNvGraphicFramePr>
          <p:nvPr>
            <p:ph idx="1"/>
          </p:nvPr>
        </p:nvGraphicFramePr>
        <p:xfrm>
          <a:off x="428596" y="2071678"/>
          <a:ext cx="7400948" cy="4003152"/>
        </p:xfrm>
        <a:graphic>
          <a:graphicData uri="http://schemas.openxmlformats.org/drawingml/2006/table">
            <a:tbl>
              <a:tblPr firstRow="1" bandRow="1">
                <a:tableStyleId>{5C22544A-7EE6-4342-B048-85BDC9FD1C3A}</a:tableStyleId>
              </a:tblPr>
              <a:tblGrid>
                <a:gridCol w="2286016"/>
                <a:gridCol w="5114932"/>
              </a:tblGrid>
              <a:tr h="1442832">
                <a:tc>
                  <a:txBody>
                    <a:bodyPr/>
                    <a:lstStyle/>
                    <a:p>
                      <a:r>
                        <a:rPr lang="lt-LT" sz="2600" b="1" dirty="0" smtClean="0">
                          <a:solidFill>
                            <a:schemeClr val="tx1"/>
                          </a:solidFill>
                        </a:rPr>
                        <a:t>Sritis</a:t>
                      </a:r>
                      <a:endParaRPr lang="lt-LT" sz="2600" dirty="0">
                        <a:solidFill>
                          <a:schemeClr val="tx1"/>
                        </a:solidFill>
                      </a:endParaRPr>
                    </a:p>
                  </a:txBody>
                  <a:tcPr>
                    <a:solidFill>
                      <a:schemeClr val="bg1"/>
                    </a:solidFill>
                  </a:tcPr>
                </a:tc>
                <a:tc>
                  <a:txBody>
                    <a:bodyPr/>
                    <a:lstStyle/>
                    <a:p>
                      <a:pPr>
                        <a:buNone/>
                      </a:pPr>
                      <a:r>
                        <a:rPr lang="lt-LT" sz="2600" b="1" dirty="0" smtClean="0">
                          <a:solidFill>
                            <a:schemeClr val="tx1"/>
                          </a:solidFill>
                        </a:rPr>
                        <a:t>2. Ugdymasis ir mokinių patirtys</a:t>
                      </a:r>
                      <a:endParaRPr lang="lt-LT" sz="2600" dirty="0" smtClean="0">
                        <a:solidFill>
                          <a:schemeClr val="tx1"/>
                        </a:solidFill>
                      </a:endParaRPr>
                    </a:p>
                    <a:p>
                      <a:pPr>
                        <a:buNone/>
                      </a:pPr>
                      <a:endParaRPr lang="lt-LT" sz="2600" dirty="0" smtClean="0">
                        <a:solidFill>
                          <a:schemeClr val="tx1"/>
                        </a:solidFill>
                      </a:endParaRPr>
                    </a:p>
                  </a:txBody>
                  <a:tcPr>
                    <a:solidFill>
                      <a:schemeClr val="bg1"/>
                    </a:solidFill>
                  </a:tcPr>
                </a:tc>
              </a:tr>
              <a:tr h="835926">
                <a:tc>
                  <a:txBody>
                    <a:bodyPr/>
                    <a:lstStyle/>
                    <a:p>
                      <a:r>
                        <a:rPr lang="lt-LT" sz="2600" b="1" dirty="0" smtClean="0"/>
                        <a:t>Tema </a:t>
                      </a:r>
                      <a:endParaRPr lang="lt-LT" sz="2600" dirty="0"/>
                    </a:p>
                  </a:txBody>
                  <a:tcPr>
                    <a:solidFill>
                      <a:schemeClr val="bg1"/>
                    </a:solidFill>
                  </a:tcPr>
                </a:tc>
                <a:tc>
                  <a:txBody>
                    <a:bodyPr/>
                    <a:lstStyle/>
                    <a:p>
                      <a:pPr>
                        <a:buNone/>
                      </a:pPr>
                      <a:r>
                        <a:rPr lang="lt-LT" sz="2600" b="1" dirty="0" smtClean="0"/>
                        <a:t>2.1. Ugdymo (si) planavimas</a:t>
                      </a:r>
                    </a:p>
                    <a:p>
                      <a:pPr>
                        <a:buNone/>
                      </a:pPr>
                      <a:endParaRPr lang="lt-LT" sz="2600" b="1" dirty="0" smtClean="0"/>
                    </a:p>
                    <a:p>
                      <a:pPr>
                        <a:buNone/>
                      </a:pPr>
                      <a:endParaRPr lang="lt-LT" sz="2600" b="1" dirty="0" smtClean="0"/>
                    </a:p>
                    <a:p>
                      <a:pPr>
                        <a:buNone/>
                      </a:pPr>
                      <a:endParaRPr lang="lt-LT" sz="2600" dirty="0"/>
                    </a:p>
                  </a:txBody>
                  <a:tcPr>
                    <a:solidFill>
                      <a:schemeClr val="bg1"/>
                    </a:solidFill>
                  </a:tcPr>
                </a:tc>
              </a:tr>
              <a:tr h="835926">
                <a:tc>
                  <a:txBody>
                    <a:bodyPr/>
                    <a:lstStyle/>
                    <a:p>
                      <a:r>
                        <a:rPr lang="lt-LT" sz="2600" b="1" dirty="0" smtClean="0"/>
                        <a:t>Rodiklis</a:t>
                      </a:r>
                      <a:endParaRPr lang="lt-LT" sz="2600" dirty="0"/>
                    </a:p>
                  </a:txBody>
                  <a:tcPr>
                    <a:solidFill>
                      <a:schemeClr val="bg1"/>
                    </a:solidFill>
                  </a:tcPr>
                </a:tc>
                <a:tc>
                  <a:txBody>
                    <a:bodyPr/>
                    <a:lstStyle/>
                    <a:p>
                      <a:pPr>
                        <a:buNone/>
                      </a:pPr>
                      <a:r>
                        <a:rPr lang="lt-LT" sz="2600" b="1" dirty="0" smtClean="0"/>
                        <a:t>2.2.1. Mokymosi lūkesčiai ir mokinių skatinimas</a:t>
                      </a:r>
                      <a:endParaRPr lang="lt-LT" sz="2600" dirty="0"/>
                    </a:p>
                  </a:txBody>
                  <a:tcPr>
                    <a:solidFill>
                      <a:schemeClr val="bg1"/>
                    </a:solidFill>
                  </a:tcPr>
                </a:tc>
              </a:tr>
            </a:tbl>
          </a:graphicData>
        </a:graphic>
      </p:graphicFrame>
      <p:sp>
        <p:nvSpPr>
          <p:cNvPr id="5" name="Skaidrės numerio vietos rezervavimo ženklas 4"/>
          <p:cNvSpPr>
            <a:spLocks noGrp="1"/>
          </p:cNvSpPr>
          <p:nvPr>
            <p:ph type="sldNum" sz="quarter" idx="12"/>
          </p:nvPr>
        </p:nvSpPr>
        <p:spPr/>
        <p:txBody>
          <a:bodyPr/>
          <a:lstStyle/>
          <a:p>
            <a:fld id="{913756CA-5355-4DEE-B363-BB963F924536}" type="slidenum">
              <a:rPr lang="lt-LT" smtClean="0"/>
              <a:pPr/>
              <a:t>2</a:t>
            </a:fld>
            <a:endParaRPr lang="lt-L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71472" y="642918"/>
            <a:ext cx="7072362" cy="857256"/>
          </a:xfrm>
        </p:spPr>
        <p:txBody>
          <a:bodyPr>
            <a:normAutofit/>
          </a:bodyPr>
          <a:lstStyle/>
          <a:p>
            <a:pPr algn="ctr"/>
            <a:r>
              <a:rPr lang="lt-LT" sz="3400" b="1" dirty="0" smtClean="0"/>
              <a:t>Tyrimo nuostatos</a:t>
            </a:r>
            <a:endParaRPr lang="lt-LT" sz="3400" dirty="0"/>
          </a:p>
        </p:txBody>
      </p:sp>
      <p:sp>
        <p:nvSpPr>
          <p:cNvPr id="3" name="Turinio vietos rezervavimo ženklas 2"/>
          <p:cNvSpPr>
            <a:spLocks noGrp="1"/>
          </p:cNvSpPr>
          <p:nvPr>
            <p:ph idx="1"/>
          </p:nvPr>
        </p:nvSpPr>
        <p:spPr>
          <a:xfrm>
            <a:off x="1071538" y="2143116"/>
            <a:ext cx="6196034" cy="2500330"/>
          </a:xfrm>
        </p:spPr>
        <p:txBody>
          <a:bodyPr/>
          <a:lstStyle/>
          <a:p>
            <a:pPr algn="ctr">
              <a:buNone/>
            </a:pPr>
            <a:r>
              <a:rPr lang="lt-LT" dirty="0" smtClean="0"/>
              <a:t/>
            </a:r>
            <a:br>
              <a:rPr lang="lt-LT" dirty="0" smtClean="0"/>
            </a:br>
            <a:r>
              <a:rPr lang="lt-LT" dirty="0" smtClean="0"/>
              <a:t>Įsivertinimo analizavimas ir naudojimas planuojant bei tobulinant mokyklos veiklą.</a:t>
            </a: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3</a:t>
            </a:fld>
            <a:endParaRPr lang="lt-L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p:cNvPicPr>
          <p:nvPr>
            <p:ph idx="1"/>
          </p:nvPr>
        </p:nvPicPr>
        <p:blipFill>
          <a:blip r:embed="rId2"/>
          <a:stretch>
            <a:fillRect/>
          </a:stretch>
        </p:blipFill>
        <p:spPr bwMode="auto">
          <a:xfrm>
            <a:off x="214282" y="1285860"/>
            <a:ext cx="7858180" cy="4286280"/>
          </a:xfrm>
          <a:prstGeom prst="rect">
            <a:avLst/>
          </a:prstGeom>
          <a:noFill/>
          <a:ln w="9525">
            <a:noFill/>
            <a:miter lim="800000"/>
            <a:headEnd/>
            <a:tailEnd/>
          </a:ln>
        </p:spPr>
      </p:pic>
      <p:sp>
        <p:nvSpPr>
          <p:cNvPr id="5" name="TextBox 4"/>
          <p:cNvSpPr txBox="1"/>
          <p:nvPr/>
        </p:nvSpPr>
        <p:spPr>
          <a:xfrm>
            <a:off x="285720" y="857232"/>
            <a:ext cx="8286808" cy="646331"/>
          </a:xfrm>
          <a:prstGeom prst="rect">
            <a:avLst/>
          </a:prstGeom>
          <a:noFill/>
        </p:spPr>
        <p:txBody>
          <a:bodyPr wrap="square" rtlCol="0">
            <a:spAutoFit/>
          </a:bodyPr>
          <a:lstStyle/>
          <a:p>
            <a:r>
              <a:rPr lang="lt-LT" dirty="0" smtClean="0"/>
              <a:t/>
            </a:r>
            <a:br>
              <a:rPr lang="lt-LT" dirty="0" smtClean="0"/>
            </a:br>
            <a:endParaRPr lang="lt-LT" dirty="0"/>
          </a:p>
        </p:txBody>
      </p:sp>
      <p:sp>
        <p:nvSpPr>
          <p:cNvPr id="6" name="Antraštė 1"/>
          <p:cNvSpPr>
            <a:spLocks noGrp="1"/>
          </p:cNvSpPr>
          <p:nvPr>
            <p:ph type="title"/>
          </p:nvPr>
        </p:nvSpPr>
        <p:spPr>
          <a:xfrm>
            <a:off x="428596" y="285728"/>
            <a:ext cx="7239000" cy="1143000"/>
          </a:xfrm>
        </p:spPr>
        <p:txBody>
          <a:bodyPr>
            <a:normAutofit fontScale="90000"/>
          </a:bodyPr>
          <a:lstStyle/>
          <a:p>
            <a:pPr algn="ctr"/>
            <a:r>
              <a:rPr lang="lt-LT" i="1" dirty="0" smtClean="0"/>
              <a:t/>
            </a:r>
            <a:br>
              <a:rPr lang="lt-LT" i="1" dirty="0" smtClean="0"/>
            </a:br>
            <a:r>
              <a:rPr lang="lt-LT" dirty="0" smtClean="0"/>
              <a:t> Veiklos rodiklis </a:t>
            </a:r>
            <a:br>
              <a:rPr lang="lt-LT" dirty="0" smtClean="0"/>
            </a:br>
            <a:endParaRPr lang="lt-LT" dirty="0"/>
          </a:p>
        </p:txBody>
      </p:sp>
      <p:sp>
        <p:nvSpPr>
          <p:cNvPr id="7" name="Skaidrės numerio vietos rezervavimo ženklas 6"/>
          <p:cNvSpPr>
            <a:spLocks noGrp="1"/>
          </p:cNvSpPr>
          <p:nvPr>
            <p:ph type="sldNum" sz="quarter" idx="12"/>
          </p:nvPr>
        </p:nvSpPr>
        <p:spPr/>
        <p:txBody>
          <a:bodyPr/>
          <a:lstStyle/>
          <a:p>
            <a:fld id="{913756CA-5355-4DEE-B363-BB963F924536}" type="slidenum">
              <a:rPr lang="lt-LT" smtClean="0"/>
              <a:pPr/>
              <a:t>4</a:t>
            </a:fld>
            <a:endParaRPr lang="lt-L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714356"/>
            <a:ext cx="7239000" cy="1143000"/>
          </a:xfrm>
        </p:spPr>
        <p:txBody>
          <a:bodyPr>
            <a:normAutofit fontScale="90000"/>
          </a:bodyPr>
          <a:lstStyle/>
          <a:p>
            <a:pPr algn="ctr"/>
            <a:r>
              <a:rPr lang="lt-LT" i="1" dirty="0" smtClean="0"/>
              <a:t/>
            </a:r>
            <a:br>
              <a:rPr lang="lt-LT" i="1" dirty="0" smtClean="0"/>
            </a:br>
            <a:r>
              <a:rPr lang="lt-LT" dirty="0" smtClean="0"/>
              <a:t>Raktiniai žodžiai</a:t>
            </a:r>
            <a:br>
              <a:rPr lang="lt-LT" dirty="0" smtClean="0"/>
            </a:br>
            <a:endParaRPr lang="lt-LT" dirty="0"/>
          </a:p>
        </p:txBody>
      </p:sp>
      <p:sp>
        <p:nvSpPr>
          <p:cNvPr id="3" name="Turinio vietos rezervavimo ženklas 2"/>
          <p:cNvSpPr>
            <a:spLocks noGrp="1"/>
          </p:cNvSpPr>
          <p:nvPr>
            <p:ph idx="1"/>
          </p:nvPr>
        </p:nvSpPr>
        <p:spPr>
          <a:xfrm>
            <a:off x="457200" y="2071678"/>
            <a:ext cx="6758006" cy="2000264"/>
          </a:xfrm>
        </p:spPr>
        <p:txBody>
          <a:bodyPr/>
          <a:lstStyle/>
          <a:p>
            <a:pPr algn="ctr">
              <a:buNone/>
            </a:pPr>
            <a:r>
              <a:rPr lang="lt-LT" b="1" dirty="0" smtClean="0"/>
              <a:t>Tikėjimas </a:t>
            </a:r>
            <a:r>
              <a:rPr lang="lt-LT" b="1" dirty="0"/>
              <a:t>mokinio galiomis. </a:t>
            </a:r>
          </a:p>
          <a:p>
            <a:pPr algn="ctr">
              <a:buNone/>
            </a:pPr>
            <a:r>
              <a:rPr lang="lt-LT" b="1" dirty="0"/>
              <a:t>Mokymosi džiaugsmas. </a:t>
            </a:r>
          </a:p>
          <a:p>
            <a:pPr algn="ctr">
              <a:buNone/>
            </a:pPr>
            <a:r>
              <a:rPr lang="lt-LT" b="1" dirty="0"/>
              <a:t>Mokymosi įprasminimas.</a:t>
            </a:r>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5</a:t>
            </a:fld>
            <a:endParaRPr lang="lt-LT"/>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b="1" dirty="0" smtClean="0"/>
              <a:t>Detalus rodiklio aprašymas</a:t>
            </a:r>
            <a:r>
              <a:rPr lang="lt-LT" dirty="0" smtClean="0"/>
              <a:t/>
            </a:r>
            <a:br>
              <a:rPr lang="lt-LT" dirty="0" smtClean="0"/>
            </a:br>
            <a:endParaRPr lang="lt-LT" dirty="0"/>
          </a:p>
        </p:txBody>
      </p:sp>
      <p:sp>
        <p:nvSpPr>
          <p:cNvPr id="3" name="Turinio vietos rezervavimo ženklas 2"/>
          <p:cNvSpPr>
            <a:spLocks noGrp="1"/>
          </p:cNvSpPr>
          <p:nvPr>
            <p:ph idx="1"/>
          </p:nvPr>
        </p:nvSpPr>
        <p:spPr>
          <a:xfrm>
            <a:off x="428596" y="1071546"/>
            <a:ext cx="7267604" cy="5384190"/>
          </a:xfrm>
        </p:spPr>
        <p:txBody>
          <a:bodyPr>
            <a:normAutofit fontScale="70000" lnSpcReduction="20000"/>
          </a:bodyPr>
          <a:lstStyle/>
          <a:p>
            <a:pPr>
              <a:buNone/>
            </a:pPr>
            <a:r>
              <a:rPr lang="lt-LT" dirty="0" smtClean="0"/>
              <a:t>Asmeninių </a:t>
            </a:r>
            <a:r>
              <a:rPr lang="lt-LT" dirty="0"/>
              <a:t>pokalbių metu, pamokose mokytojai tiki ir pasitiki mokinio galiomis bei skatina mokinius siekti daugiau. Mokytojai bendradarbiauja su mokiniais planuodami pamokas ir kitokias veiklas, numato siektinus rezultatus pagal mokinio galias ir gebėjimus. Mokytojai kuria iššūkius, atitinkančius mokinio jėgas ir pastangas.  Mokiniai teigia, kad mokytojai tiki kiekvieno mokinio galia padaryti pažangą. Mokiniai geba išsakyti savo mokymosi lūkesčius. </a:t>
            </a:r>
          </a:p>
          <a:p>
            <a:pPr>
              <a:buNone/>
            </a:pPr>
            <a:r>
              <a:rPr lang="lt-LT" dirty="0"/>
              <a:t>Mokytojo planuojamos veiklos skatina smalsumą, entuziazmą, sudaro sąlygas idėjoms, skatina patirti pažinimo ir kūrybos džiaugsmą. Mokiniai pamokose yra skatinami žodžiu ir raštu, mokomi skatinti vienas kitą, džiaugtis kito sėkme. Mokytojai sudaro sąlygas  rasti klaidas, taisyti ir mokytis iš jų.</a:t>
            </a:r>
          </a:p>
          <a:p>
            <a:pPr>
              <a:buNone/>
            </a:pPr>
            <a:r>
              <a:rPr lang="lt-LT" dirty="0"/>
              <a:t>Mokytojo parenkamos užduotys,  formos ir metodai padeda įgyti prasmingos patirties, yra susietos su mokinių lūkesčiais, gyvenimo patirtimis, interesais, ugdo realiam gyvenimui aktualius mąstymo ir veiklos gebėjimus</a:t>
            </a:r>
            <a:r>
              <a:rPr lang="lt-LT" dirty="0" smtClean="0"/>
              <a:t>.</a:t>
            </a:r>
          </a:p>
          <a:p>
            <a:pPr algn="ctr">
              <a:buNone/>
            </a:pPr>
            <a:r>
              <a:rPr lang="lt-LT" dirty="0" smtClean="0"/>
              <a:t> </a:t>
            </a:r>
            <a:r>
              <a:rPr lang="lt-LT" dirty="0"/>
              <a:t>I lygis - 10-30 proc</a:t>
            </a:r>
            <a:r>
              <a:rPr lang="lt-LT" dirty="0" smtClean="0"/>
              <a:t>.</a:t>
            </a:r>
            <a:endParaRPr lang="lt-LT" dirty="0"/>
          </a:p>
          <a:p>
            <a:pPr algn="ctr">
              <a:buNone/>
            </a:pPr>
            <a:r>
              <a:rPr lang="lt-LT" dirty="0"/>
              <a:t>II lygis - 30-50 proc.</a:t>
            </a:r>
          </a:p>
          <a:p>
            <a:pPr algn="ctr">
              <a:buNone/>
            </a:pPr>
            <a:r>
              <a:rPr lang="lt-LT" dirty="0"/>
              <a:t>III lygis -50-80 proc.</a:t>
            </a:r>
          </a:p>
          <a:p>
            <a:pPr algn="ctr">
              <a:buNone/>
            </a:pPr>
            <a:r>
              <a:rPr lang="lt-LT" dirty="0"/>
              <a:t>IV lygis - 80-100 proc.</a:t>
            </a:r>
          </a:p>
          <a:p>
            <a:endParaRPr lang="lt-LT" dirty="0"/>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6</a:t>
            </a:fld>
            <a:endParaRPr lang="lt-L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57158" y="500042"/>
            <a:ext cx="7572428" cy="1214446"/>
          </a:xfrm>
        </p:spPr>
        <p:txBody>
          <a:bodyPr>
            <a:normAutofit/>
          </a:bodyPr>
          <a:lstStyle/>
          <a:p>
            <a:pPr algn="ctr"/>
            <a:r>
              <a:rPr lang="lt-LT" sz="3400" dirty="0" smtClean="0"/>
              <a:t>Taikyti metodai, įrodymai, šaltiniai įsivertinimui</a:t>
            </a:r>
            <a:endParaRPr lang="lt-LT" sz="3400" dirty="0"/>
          </a:p>
        </p:txBody>
      </p:sp>
      <p:sp>
        <p:nvSpPr>
          <p:cNvPr id="3" name="Turinio vietos rezervavimo ženklas 2"/>
          <p:cNvSpPr>
            <a:spLocks noGrp="1"/>
          </p:cNvSpPr>
          <p:nvPr>
            <p:ph idx="1"/>
          </p:nvPr>
        </p:nvSpPr>
        <p:spPr>
          <a:xfrm>
            <a:off x="500034" y="2000240"/>
            <a:ext cx="7196166" cy="4455496"/>
          </a:xfrm>
        </p:spPr>
        <p:txBody>
          <a:bodyPr>
            <a:normAutofit fontScale="70000" lnSpcReduction="20000"/>
          </a:bodyPr>
          <a:lstStyle/>
          <a:p>
            <a:pPr>
              <a:buNone/>
            </a:pPr>
            <a:r>
              <a:rPr lang="lt-LT" dirty="0"/>
              <a:t> </a:t>
            </a:r>
          </a:p>
          <a:p>
            <a:pPr algn="ctr">
              <a:buNone/>
            </a:pPr>
            <a:r>
              <a:rPr lang="lt-LT" dirty="0"/>
              <a:t> Nacionalinės mokyklų vertinimo agentūros </a:t>
            </a:r>
            <a:r>
              <a:rPr lang="lt-LT" dirty="0" smtClean="0"/>
              <a:t>teikiama nemokama </a:t>
            </a:r>
            <a:r>
              <a:rPr lang="lt-LT" dirty="0"/>
              <a:t>paslauga – interneto platforma ,,IQES </a:t>
            </a:r>
            <a:r>
              <a:rPr lang="lt-LT" dirty="0" err="1"/>
              <a:t>online</a:t>
            </a:r>
            <a:r>
              <a:rPr lang="lt-LT" dirty="0"/>
              <a:t> Lietuva“ (pridedama).</a:t>
            </a:r>
          </a:p>
          <a:p>
            <a:pPr algn="ctr">
              <a:buNone/>
            </a:pPr>
            <a:r>
              <a:rPr lang="lt-LT" dirty="0"/>
              <a:t> </a:t>
            </a:r>
          </a:p>
          <a:p>
            <a:pPr algn="ctr">
              <a:buNone/>
            </a:pPr>
            <a:r>
              <a:rPr lang="lt-LT" dirty="0"/>
              <a:t>E. dienyno nuorodos „Pagyrimai ir pastabos“ įrašai. </a:t>
            </a:r>
            <a:endParaRPr lang="lt-LT" dirty="0" smtClean="0"/>
          </a:p>
          <a:p>
            <a:pPr algn="ctr">
              <a:buNone/>
            </a:pPr>
            <a:endParaRPr lang="lt-LT" dirty="0"/>
          </a:p>
          <a:p>
            <a:pPr algn="ctr">
              <a:buNone/>
            </a:pPr>
            <a:r>
              <a:rPr lang="lt-LT" dirty="0"/>
              <a:t>Komentarai po mokinių darbais. </a:t>
            </a:r>
            <a:endParaRPr lang="lt-LT" dirty="0" smtClean="0"/>
          </a:p>
          <a:p>
            <a:pPr algn="ctr">
              <a:buNone/>
            </a:pPr>
            <a:endParaRPr lang="lt-LT" dirty="0"/>
          </a:p>
          <a:p>
            <a:pPr algn="ctr">
              <a:buNone/>
            </a:pPr>
            <a:r>
              <a:rPr lang="lt-LT" dirty="0"/>
              <a:t>Asmeninių pokalbių su mokiniais medžiaga. </a:t>
            </a:r>
            <a:endParaRPr lang="lt-LT" dirty="0" smtClean="0"/>
          </a:p>
          <a:p>
            <a:pPr algn="ctr">
              <a:buNone/>
            </a:pPr>
            <a:endParaRPr lang="lt-LT" dirty="0"/>
          </a:p>
          <a:p>
            <a:pPr algn="ctr">
              <a:buNone/>
            </a:pPr>
            <a:r>
              <a:rPr lang="lt-LT" dirty="0"/>
              <a:t>Pamokų stebėjimo protokolai. </a:t>
            </a:r>
            <a:endParaRPr lang="lt-LT" dirty="0" smtClean="0"/>
          </a:p>
          <a:p>
            <a:pPr algn="ctr">
              <a:buNone/>
            </a:pPr>
            <a:endParaRPr lang="lt-LT" dirty="0"/>
          </a:p>
          <a:p>
            <a:pPr algn="ctr">
              <a:buNone/>
            </a:pPr>
            <a:r>
              <a:rPr lang="lt-LT" dirty="0"/>
              <a:t>Diskusijos su pažangą padariusiais mokiniais.</a:t>
            </a:r>
          </a:p>
          <a:p>
            <a:pPr>
              <a:buNone/>
            </a:pPr>
            <a:r>
              <a:rPr lang="lt-LT" dirty="0"/>
              <a:t> </a:t>
            </a:r>
          </a:p>
          <a:p>
            <a:pPr>
              <a:buNone/>
            </a:pP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7</a:t>
            </a:fld>
            <a:endParaRPr lang="lt-LT"/>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b="1" dirty="0" smtClean="0"/>
              <a:t>Bendri anketinės apklausos duomenys</a:t>
            </a:r>
            <a:endParaRPr lang="lt-LT" dirty="0"/>
          </a:p>
        </p:txBody>
      </p:sp>
      <p:sp>
        <p:nvSpPr>
          <p:cNvPr id="3" name="Turinio vietos rezervavimo ženklas 2"/>
          <p:cNvSpPr>
            <a:spLocks noGrp="1"/>
          </p:cNvSpPr>
          <p:nvPr>
            <p:ph idx="1"/>
          </p:nvPr>
        </p:nvSpPr>
        <p:spPr>
          <a:xfrm>
            <a:off x="457200" y="1609416"/>
            <a:ext cx="7543824" cy="4846320"/>
          </a:xfrm>
        </p:spPr>
        <p:txBody>
          <a:bodyPr>
            <a:normAutofit lnSpcReduction="10000"/>
          </a:bodyPr>
          <a:lstStyle/>
          <a:p>
            <a:pPr>
              <a:buNone/>
            </a:pPr>
            <a:r>
              <a:rPr lang="lt-LT" dirty="0"/>
              <a:t> </a:t>
            </a:r>
          </a:p>
          <a:p>
            <a:pPr>
              <a:buNone/>
            </a:pPr>
            <a:r>
              <a:rPr lang="lt-LT" dirty="0"/>
              <a:t>Anketinės apklausos IQES sistemoje (5-8  ir I g.- III g.  klasių mokiniai, 5-8  ir I g.- III g.  klasių mokinių tėvai (globėjai), gimnazijos mokytojai</a:t>
            </a:r>
            <a:r>
              <a:rPr lang="lt-LT" dirty="0" smtClean="0"/>
              <a:t>)</a:t>
            </a:r>
          </a:p>
          <a:p>
            <a:pPr>
              <a:buNone/>
            </a:pPr>
            <a:endParaRPr lang="lt-LT" dirty="0"/>
          </a:p>
          <a:p>
            <a:pPr>
              <a:buNone/>
            </a:pPr>
            <a:r>
              <a:rPr lang="lt-LT" dirty="0"/>
              <a:t>Mokytojams išsiųsta 21 anketų. Iš viso atsakė 21. </a:t>
            </a:r>
            <a:endParaRPr lang="lt-LT" dirty="0" smtClean="0"/>
          </a:p>
          <a:p>
            <a:pPr>
              <a:buNone/>
            </a:pPr>
            <a:endParaRPr lang="lt-LT" dirty="0"/>
          </a:p>
          <a:p>
            <a:pPr>
              <a:buNone/>
            </a:pPr>
            <a:r>
              <a:rPr lang="lt-LT" dirty="0"/>
              <a:t>Mokiniams išsiųstos 74 anketos. Iš viso atsakė 66. </a:t>
            </a:r>
            <a:endParaRPr lang="lt-LT" dirty="0" smtClean="0"/>
          </a:p>
          <a:p>
            <a:pPr>
              <a:buNone/>
            </a:pPr>
            <a:endParaRPr lang="lt-LT" dirty="0"/>
          </a:p>
          <a:p>
            <a:pPr>
              <a:buNone/>
            </a:pPr>
            <a:r>
              <a:rPr lang="lt-LT" dirty="0"/>
              <a:t>Tėvams ( globėjams) buvo išsiųsta 74 </a:t>
            </a:r>
            <a:r>
              <a:rPr lang="lt-LT" dirty="0" smtClean="0"/>
              <a:t>anketos. </a:t>
            </a:r>
            <a:r>
              <a:rPr lang="lt-LT" dirty="0"/>
              <a:t>Iš viso atsakė 54</a:t>
            </a:r>
            <a:r>
              <a:rPr lang="lt-LT" dirty="0" smtClean="0"/>
              <a:t>.</a:t>
            </a:r>
            <a:r>
              <a:rPr lang="lt-LT" dirty="0"/>
              <a:t> </a:t>
            </a:r>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8</a:t>
            </a:fld>
            <a:endParaRPr lang="lt-LT"/>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642918"/>
            <a:ext cx="7239000" cy="1143000"/>
          </a:xfrm>
        </p:spPr>
        <p:txBody>
          <a:bodyPr>
            <a:normAutofit fontScale="90000"/>
          </a:bodyPr>
          <a:lstStyle/>
          <a:p>
            <a:pPr algn="ctr"/>
            <a:r>
              <a:rPr lang="lt-LT" b="1" dirty="0" smtClean="0"/>
              <a:t>Rodiklis „Mokymosi lūkesčiai ir mokinių skatinimas“.</a:t>
            </a:r>
            <a:br>
              <a:rPr lang="lt-LT" b="1" dirty="0" smtClean="0"/>
            </a:br>
            <a:r>
              <a:rPr lang="lt-LT" b="1" dirty="0" smtClean="0"/>
              <a:t>Mokytojų apklausa</a:t>
            </a:r>
            <a:endParaRPr lang="lt-LT" dirty="0"/>
          </a:p>
        </p:txBody>
      </p:sp>
      <p:graphicFrame>
        <p:nvGraphicFramePr>
          <p:cNvPr id="4" name="Turinio vietos rezervavimo ženklas 3"/>
          <p:cNvGraphicFramePr>
            <a:graphicFrameLocks noGrp="1"/>
          </p:cNvGraphicFramePr>
          <p:nvPr>
            <p:ph idx="1"/>
          </p:nvPr>
        </p:nvGraphicFramePr>
        <p:xfrm>
          <a:off x="428596" y="2214554"/>
          <a:ext cx="7358114" cy="4357719"/>
        </p:xfrm>
        <a:graphic>
          <a:graphicData uri="http://schemas.openxmlformats.org/drawingml/2006/table">
            <a:tbl>
              <a:tblPr firstRow="1" bandRow="1">
                <a:tableStyleId>{5C22544A-7EE6-4342-B048-85BDC9FD1C3A}</a:tableStyleId>
              </a:tblPr>
              <a:tblGrid>
                <a:gridCol w="3679057"/>
                <a:gridCol w="3679057"/>
              </a:tblGrid>
              <a:tr h="452509">
                <a:tc>
                  <a:txBody>
                    <a:bodyPr/>
                    <a:lstStyle/>
                    <a:p>
                      <a:r>
                        <a:rPr lang="lt-LT" sz="1800" b="1" kern="1200" dirty="0" smtClean="0">
                          <a:solidFill>
                            <a:schemeClr val="lt1"/>
                          </a:solidFill>
                          <a:latin typeface="+mn-lt"/>
                          <a:ea typeface="+mn-ea"/>
                          <a:cs typeface="+mn-cs"/>
                        </a:rPr>
                        <a:t>Aukščiausios vertės</a:t>
                      </a:r>
                      <a:endParaRPr lang="lt-LT" dirty="0"/>
                    </a:p>
                  </a:txBody>
                  <a:tcPr/>
                </a:tc>
                <a:tc>
                  <a:txBody>
                    <a:bodyPr/>
                    <a:lstStyle/>
                    <a:p>
                      <a:r>
                        <a:rPr lang="lt-LT" sz="1800" b="1" kern="1200" dirty="0" smtClean="0">
                          <a:solidFill>
                            <a:schemeClr val="lt1"/>
                          </a:solidFill>
                          <a:latin typeface="+mn-lt"/>
                          <a:ea typeface="+mn-ea"/>
                          <a:cs typeface="+mn-cs"/>
                        </a:rPr>
                        <a:t>Žemiausios vertės</a:t>
                      </a:r>
                      <a:endParaRPr lang="lt-LT" dirty="0"/>
                    </a:p>
                  </a:txBody>
                  <a:tcPr/>
                </a:tc>
              </a:tr>
              <a:tr h="781042">
                <a:tc>
                  <a:txBody>
                    <a:bodyPr/>
                    <a:lstStyle/>
                    <a:p>
                      <a:r>
                        <a:rPr lang="lt-LT" sz="1200" dirty="0" smtClean="0">
                          <a:latin typeface="Times New Roman"/>
                          <a:ea typeface="Times New Roman"/>
                        </a:rPr>
                        <a:t>Aš skatinu mokinius žodžiu ir raštu už jų pasiekimus (pažangą pamokoje, aktyvumą, dalyvavimą konkursuose, namų darbus ir pan. )</a:t>
                      </a:r>
                      <a:endParaRPr lang="lt-LT" dirty="0"/>
                    </a:p>
                  </a:txBody>
                  <a:tcPr/>
                </a:tc>
                <a:tc>
                  <a:txBody>
                    <a:bodyPr/>
                    <a:lstStyle/>
                    <a:p>
                      <a:pPr>
                        <a:lnSpc>
                          <a:spcPct val="115000"/>
                        </a:lnSpc>
                        <a:spcAft>
                          <a:spcPts val="0"/>
                        </a:spcAft>
                      </a:pPr>
                      <a:r>
                        <a:rPr lang="lt-LT" sz="1200" dirty="0" smtClean="0">
                          <a:latin typeface="Times New Roman"/>
                          <a:ea typeface="Times New Roman"/>
                          <a:cs typeface="Times New Roman"/>
                        </a:rPr>
                        <a:t>Aš </a:t>
                      </a:r>
                      <a:r>
                        <a:rPr lang="lt-LT" sz="1200" dirty="0">
                          <a:latin typeface="Times New Roman"/>
                          <a:ea typeface="Times New Roman"/>
                          <a:cs typeface="Times New Roman"/>
                        </a:rPr>
                        <a:t>pateikiu probleminį mąstymą skatinančių užduočių ir skatinu </a:t>
                      </a:r>
                      <a:r>
                        <a:rPr lang="lt-LT" sz="1200" dirty="0" smtClean="0">
                          <a:latin typeface="Times New Roman"/>
                          <a:ea typeface="Times New Roman"/>
                          <a:cs typeface="Times New Roman"/>
                        </a:rPr>
                        <a:t>spręsti</a:t>
                      </a:r>
                      <a:r>
                        <a:rPr lang="lt-LT" sz="1200" baseline="0" dirty="0" smtClean="0">
                          <a:latin typeface="Times New Roman"/>
                          <a:ea typeface="Times New Roman"/>
                          <a:cs typeface="Times New Roman"/>
                        </a:rPr>
                        <a:t> </a:t>
                      </a:r>
                      <a:r>
                        <a:rPr lang="lt-LT" sz="1200" dirty="0" smtClean="0">
                          <a:latin typeface="Times New Roman"/>
                          <a:ea typeface="Times New Roman"/>
                          <a:cs typeface="Times New Roman"/>
                        </a:rPr>
                        <a:t>problemas</a:t>
                      </a:r>
                      <a:r>
                        <a:rPr lang="lt-LT" sz="1200" dirty="0">
                          <a:latin typeface="Times New Roman"/>
                          <a:ea typeface="Times New Roman"/>
                          <a:cs typeface="Times New Roman"/>
                        </a:rPr>
                        <a:t>.</a:t>
                      </a:r>
                      <a:endParaRPr lang="lt-LT" sz="1100" dirty="0">
                        <a:latin typeface="Calibri"/>
                        <a:ea typeface="Batang"/>
                        <a:cs typeface="Times New Roman"/>
                      </a:endParaRPr>
                    </a:p>
                  </a:txBody>
                  <a:tcPr marL="68580" marR="68580" marT="0" marB="0"/>
                </a:tc>
              </a:tr>
              <a:tr h="781042">
                <a:tc>
                  <a:txBody>
                    <a:bodyPr/>
                    <a:lstStyle/>
                    <a:p>
                      <a:r>
                        <a:rPr lang="lt-LT" sz="1200" dirty="0" smtClean="0">
                          <a:latin typeface="Times New Roman"/>
                          <a:ea typeface="Times New Roman"/>
                        </a:rPr>
                        <a:t>Aš skatinu mokinius žodžiu ir raštu už jų pasiekimus (pažangą pamokoje, aktyvumą, dalyvavimą konkursuose, namų darbus ir pan. )</a:t>
                      </a:r>
                      <a:endParaRPr lang="lt-LT" dirty="0"/>
                    </a:p>
                  </a:txBody>
                  <a:tcPr/>
                </a:tc>
                <a:tc>
                  <a:txBody>
                    <a:bodyPr/>
                    <a:lstStyle/>
                    <a:p>
                      <a:pPr>
                        <a:lnSpc>
                          <a:spcPct val="115000"/>
                        </a:lnSpc>
                        <a:spcAft>
                          <a:spcPts val="0"/>
                        </a:spcAft>
                      </a:pPr>
                      <a:r>
                        <a:rPr lang="lt-LT" sz="1200" dirty="0" smtClean="0">
                          <a:latin typeface="Times New Roman"/>
                          <a:ea typeface="Times New Roman"/>
                          <a:cs typeface="Times New Roman"/>
                        </a:rPr>
                        <a:t>Visi </a:t>
                      </a:r>
                      <a:r>
                        <a:rPr lang="lt-LT" sz="1200" dirty="0">
                          <a:latin typeface="Times New Roman"/>
                          <a:ea typeface="Times New Roman"/>
                          <a:cs typeface="Times New Roman"/>
                        </a:rPr>
                        <a:t>mokiniai išsako savo lūkesčius.</a:t>
                      </a:r>
                      <a:endParaRPr lang="lt-LT" sz="1100" dirty="0">
                        <a:latin typeface="Calibri"/>
                        <a:ea typeface="Batang"/>
                        <a:cs typeface="Times New Roman"/>
                      </a:endParaRPr>
                    </a:p>
                  </a:txBody>
                  <a:tcPr marL="68580" marR="68580" marT="0" marB="0"/>
                </a:tc>
              </a:tr>
              <a:tr h="781042">
                <a:tc>
                  <a:txBody>
                    <a:bodyPr/>
                    <a:lstStyle/>
                    <a:p>
                      <a:r>
                        <a:rPr lang="lt-LT" sz="1200" dirty="0" smtClean="0">
                          <a:latin typeface="Times New Roman"/>
                          <a:ea typeface="Times New Roman"/>
                        </a:rPr>
                        <a:t>Aš skatinu mokinius žodžiu ir raštu už jų pasiekimus (pažangą pamokoje, aktyvumą, dalyvavimą konkursuose, namų darbus ir pan. )</a:t>
                      </a:r>
                      <a:endParaRPr lang="lt-LT" dirty="0"/>
                    </a:p>
                  </a:txBody>
                  <a:tcPr/>
                </a:tc>
                <a:tc>
                  <a:txBody>
                    <a:bodyPr/>
                    <a:lstStyle/>
                    <a:p>
                      <a:pPr>
                        <a:lnSpc>
                          <a:spcPct val="115000"/>
                        </a:lnSpc>
                        <a:spcAft>
                          <a:spcPts val="0"/>
                        </a:spcAft>
                      </a:pPr>
                      <a:r>
                        <a:rPr lang="lt-LT" sz="1200" dirty="0" smtClean="0">
                          <a:latin typeface="Times New Roman"/>
                          <a:ea typeface="Times New Roman"/>
                          <a:cs typeface="Times New Roman"/>
                        </a:rPr>
                        <a:t>Parinktas </a:t>
                      </a:r>
                      <a:r>
                        <a:rPr lang="lt-LT" sz="1200" dirty="0">
                          <a:latin typeface="Times New Roman"/>
                          <a:ea typeface="Times New Roman"/>
                          <a:cs typeface="Times New Roman"/>
                        </a:rPr>
                        <a:t>užduotis ir mokymosi būdus suderinu su mokiniais ir jų lūkesčiais.</a:t>
                      </a:r>
                      <a:endParaRPr lang="lt-LT" sz="1100" dirty="0">
                        <a:latin typeface="Calibri"/>
                        <a:ea typeface="Batang"/>
                        <a:cs typeface="Times New Roman"/>
                      </a:endParaRPr>
                    </a:p>
                  </a:txBody>
                  <a:tcPr marL="68580" marR="68580" marT="0" marB="0"/>
                </a:tc>
              </a:tr>
              <a:tr h="781042">
                <a:tc>
                  <a:txBody>
                    <a:bodyPr/>
                    <a:lstStyle/>
                    <a:p>
                      <a:r>
                        <a:rPr lang="lt-LT" sz="1200" dirty="0" smtClean="0">
                          <a:latin typeface="Times New Roman"/>
                          <a:ea typeface="Times New Roman"/>
                        </a:rPr>
                        <a:t>Aš skatinu mokinius žodžiu ir raštu už jų pasiekimus (pažangą pamokoje, aktyvumą, dalyvavimą konkursuose, namų darbus ir pan. )</a:t>
                      </a:r>
                      <a:endParaRPr lang="lt-LT" dirty="0"/>
                    </a:p>
                  </a:txBody>
                  <a:tcPr/>
                </a:tc>
                <a:tc>
                  <a:txBody>
                    <a:bodyPr/>
                    <a:lstStyle/>
                    <a:p>
                      <a:pPr>
                        <a:lnSpc>
                          <a:spcPct val="115000"/>
                        </a:lnSpc>
                        <a:spcAft>
                          <a:spcPts val="0"/>
                        </a:spcAft>
                      </a:pPr>
                      <a:r>
                        <a:rPr lang="lt-LT" sz="1200" dirty="0" smtClean="0">
                          <a:latin typeface="Times New Roman"/>
                          <a:ea typeface="Times New Roman"/>
                          <a:cs typeface="Times New Roman"/>
                        </a:rPr>
                        <a:t> </a:t>
                      </a:r>
                      <a:r>
                        <a:rPr lang="lt-LT" sz="1200" dirty="0">
                          <a:latin typeface="Times New Roman"/>
                          <a:ea typeface="Times New Roman"/>
                          <a:cs typeface="Times New Roman"/>
                        </a:rPr>
                        <a:t>Aš skiriu užduotis, kurios stimuliuoja mokinių aktyvumą.</a:t>
                      </a:r>
                      <a:endParaRPr lang="lt-LT" sz="1100" dirty="0">
                        <a:latin typeface="Calibri"/>
                        <a:ea typeface="Batang"/>
                        <a:cs typeface="Times New Roman"/>
                      </a:endParaRPr>
                    </a:p>
                  </a:txBody>
                  <a:tcPr marL="68580" marR="68580" marT="0" marB="0"/>
                </a:tc>
              </a:tr>
              <a:tr h="781042">
                <a:tc>
                  <a:txBody>
                    <a:bodyPr/>
                    <a:lstStyle/>
                    <a:p>
                      <a:r>
                        <a:rPr lang="lt-LT" sz="1200" dirty="0" smtClean="0">
                          <a:latin typeface="Times New Roman"/>
                          <a:ea typeface="Times New Roman"/>
                        </a:rPr>
                        <a:t>Aš skatinu mokinius žodžiu ir raštu už jų pasiekimus (pažangą pamokoje, aktyvumą, dalyvavimą konkursuose, namų darbus ir pan. )</a:t>
                      </a:r>
                      <a:endParaRPr lang="lt-LT" dirty="0"/>
                    </a:p>
                  </a:txBody>
                  <a:tcPr/>
                </a:tc>
                <a:tc>
                  <a:txBody>
                    <a:bodyPr/>
                    <a:lstStyle/>
                    <a:p>
                      <a:pPr>
                        <a:lnSpc>
                          <a:spcPct val="115000"/>
                        </a:lnSpc>
                        <a:spcAft>
                          <a:spcPts val="0"/>
                        </a:spcAft>
                      </a:pPr>
                      <a:r>
                        <a:rPr lang="lt-LT" sz="1200" dirty="0" smtClean="0">
                          <a:latin typeface="Times New Roman"/>
                          <a:ea typeface="Times New Roman"/>
                          <a:cs typeface="Times New Roman"/>
                        </a:rPr>
                        <a:t>Į </a:t>
                      </a:r>
                      <a:r>
                        <a:rPr lang="lt-LT" sz="1200" dirty="0">
                          <a:latin typeface="Times New Roman"/>
                          <a:ea typeface="Times New Roman"/>
                          <a:cs typeface="Times New Roman"/>
                        </a:rPr>
                        <a:t>savo dalyko turinį nuolat integruoju ugdymą karjerai.</a:t>
                      </a:r>
                      <a:endParaRPr lang="lt-LT" sz="1100" dirty="0">
                        <a:latin typeface="Calibri"/>
                        <a:ea typeface="Batang"/>
                        <a:cs typeface="Times New Roman"/>
                      </a:endParaRPr>
                    </a:p>
                  </a:txBody>
                  <a:tcPr marL="68580" marR="68580" marT="0" marB="0"/>
                </a:tc>
              </a:tr>
            </a:tbl>
          </a:graphicData>
        </a:graphic>
      </p:graphicFrame>
      <p:sp>
        <p:nvSpPr>
          <p:cNvPr id="5" name="Skaidrės numerio vietos rezervavimo ženklas 4"/>
          <p:cNvSpPr>
            <a:spLocks noGrp="1"/>
          </p:cNvSpPr>
          <p:nvPr>
            <p:ph type="sldNum" sz="quarter" idx="12"/>
          </p:nvPr>
        </p:nvSpPr>
        <p:spPr/>
        <p:txBody>
          <a:bodyPr/>
          <a:lstStyle/>
          <a:p>
            <a:fld id="{913756CA-5355-4DEE-B363-BB963F924536}" type="slidenum">
              <a:rPr lang="lt-LT" smtClean="0"/>
              <a:pPr/>
              <a:t>9</a:t>
            </a:fld>
            <a:endParaRPr lang="lt-L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71472" y="642918"/>
            <a:ext cx="7239000" cy="1143000"/>
          </a:xfrm>
        </p:spPr>
        <p:txBody>
          <a:bodyPr>
            <a:normAutofit fontScale="90000"/>
          </a:bodyPr>
          <a:lstStyle/>
          <a:p>
            <a:pPr algn="ctr"/>
            <a:r>
              <a:rPr lang="lt-LT" b="1" dirty="0" smtClean="0"/>
              <a:t>Rodiklis „Mokymosi lūkesčiai ir mokinių skatinimas“</a:t>
            </a:r>
            <a:br>
              <a:rPr lang="lt-LT" b="1" dirty="0" smtClean="0"/>
            </a:br>
            <a:r>
              <a:rPr lang="lt-LT" b="1" dirty="0" smtClean="0"/>
              <a:t>Mokinių apklausa</a:t>
            </a:r>
            <a:endParaRPr lang="lt-LT" dirty="0"/>
          </a:p>
        </p:txBody>
      </p:sp>
      <p:graphicFrame>
        <p:nvGraphicFramePr>
          <p:cNvPr id="4" name="Turinio vietos rezervavimo ženklas 3"/>
          <p:cNvGraphicFramePr>
            <a:graphicFrameLocks noGrp="1"/>
          </p:cNvGraphicFramePr>
          <p:nvPr>
            <p:ph idx="1"/>
          </p:nvPr>
        </p:nvGraphicFramePr>
        <p:xfrm>
          <a:off x="457200" y="2071677"/>
          <a:ext cx="7239000" cy="4105032"/>
        </p:xfrm>
        <a:graphic>
          <a:graphicData uri="http://schemas.openxmlformats.org/drawingml/2006/table">
            <a:tbl>
              <a:tblPr firstRow="1" bandRow="1">
                <a:tableStyleId>{5C22544A-7EE6-4342-B048-85BDC9FD1C3A}</a:tableStyleId>
              </a:tblPr>
              <a:tblGrid>
                <a:gridCol w="3619500"/>
                <a:gridCol w="3619500"/>
              </a:tblGrid>
              <a:tr h="494965">
                <a:tc>
                  <a:txBody>
                    <a:bodyPr/>
                    <a:lstStyle/>
                    <a:p>
                      <a:r>
                        <a:rPr lang="lt-LT" sz="1800" b="1" kern="1200" dirty="0" smtClean="0">
                          <a:solidFill>
                            <a:schemeClr val="lt1"/>
                          </a:solidFill>
                          <a:latin typeface="+mn-lt"/>
                          <a:ea typeface="+mn-ea"/>
                          <a:cs typeface="+mn-cs"/>
                        </a:rPr>
                        <a:t>Aukščiausios vertės</a:t>
                      </a:r>
                      <a:endParaRPr lang="lt-LT" dirty="0"/>
                    </a:p>
                  </a:txBody>
                  <a:tcPr marL="80433" marR="80433"/>
                </a:tc>
                <a:tc>
                  <a:txBody>
                    <a:bodyPr/>
                    <a:lstStyle/>
                    <a:p>
                      <a:r>
                        <a:rPr lang="lt-LT" sz="1800" b="1" kern="1200" dirty="0" smtClean="0">
                          <a:solidFill>
                            <a:schemeClr val="lt1"/>
                          </a:solidFill>
                          <a:latin typeface="+mn-lt"/>
                          <a:ea typeface="+mn-ea"/>
                          <a:cs typeface="+mn-cs"/>
                        </a:rPr>
                        <a:t>Žemiausios vertės</a:t>
                      </a:r>
                      <a:endParaRPr lang="lt-LT" dirty="0"/>
                    </a:p>
                  </a:txBody>
                  <a:tcPr marL="80433" marR="80433"/>
                </a:tc>
              </a:tr>
              <a:tr h="551251">
                <a:tc>
                  <a:txBody>
                    <a:bodyPr/>
                    <a:lstStyle/>
                    <a:p>
                      <a:pPr>
                        <a:lnSpc>
                          <a:spcPct val="115000"/>
                        </a:lnSpc>
                        <a:spcAft>
                          <a:spcPts val="0"/>
                        </a:spcAft>
                      </a:pPr>
                      <a:r>
                        <a:rPr lang="lt-LT" sz="1200" dirty="0" smtClean="0">
                          <a:latin typeface="Times New Roman"/>
                          <a:ea typeface="Times New Roman"/>
                          <a:cs typeface="Times New Roman"/>
                        </a:rPr>
                        <a:t>Mokytojai </a:t>
                      </a:r>
                      <a:r>
                        <a:rPr lang="lt-LT" sz="1200" dirty="0">
                          <a:latin typeface="Times New Roman"/>
                          <a:ea typeface="Times New Roman"/>
                          <a:cs typeface="Times New Roman"/>
                        </a:rPr>
                        <a:t>skatina klausti.</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 </a:t>
                      </a:r>
                      <a:r>
                        <a:rPr lang="lt-LT" sz="1200" dirty="0">
                          <a:latin typeface="Times New Roman"/>
                          <a:ea typeface="Times New Roman"/>
                          <a:cs typeface="Times New Roman"/>
                        </a:rPr>
                        <a:t>Mokytojas atskleidžia mokomosios medžiagos ryšį su gyvenimu.</a:t>
                      </a:r>
                      <a:endParaRPr lang="lt-LT" sz="1100" dirty="0">
                        <a:latin typeface="Calibri"/>
                        <a:ea typeface="Batang"/>
                        <a:cs typeface="Times New Roman"/>
                      </a:endParaRPr>
                    </a:p>
                  </a:txBody>
                  <a:tcPr marL="60325" marR="60325" marT="0" marB="0"/>
                </a:tc>
              </a:tr>
              <a:tr h="835855">
                <a:tc>
                  <a:txBody>
                    <a:bodyPr/>
                    <a:lstStyle/>
                    <a:p>
                      <a:pPr>
                        <a:lnSpc>
                          <a:spcPct val="115000"/>
                        </a:lnSpc>
                        <a:spcAft>
                          <a:spcPts val="0"/>
                        </a:spcAft>
                      </a:pPr>
                      <a:r>
                        <a:rPr lang="lt-LT" sz="1200" dirty="0" smtClean="0">
                          <a:latin typeface="Times New Roman"/>
                          <a:ea typeface="Times New Roman"/>
                          <a:cs typeface="Times New Roman"/>
                        </a:rPr>
                        <a:t>Mokytojai </a:t>
                      </a:r>
                      <a:r>
                        <a:rPr lang="lt-LT" sz="1200" dirty="0">
                          <a:latin typeface="Times New Roman"/>
                          <a:ea typeface="Times New Roman"/>
                          <a:cs typeface="Times New Roman"/>
                        </a:rPr>
                        <a:t>tiki mano gebėjimu mokytis/mano sėkme/galimybe </a:t>
                      </a:r>
                      <a:r>
                        <a:rPr lang="lt-LT" sz="1200" dirty="0" smtClean="0">
                          <a:latin typeface="Times New Roman"/>
                          <a:ea typeface="Times New Roman"/>
                          <a:cs typeface="Times New Roman"/>
                        </a:rPr>
                        <a:t>pasiekti</a:t>
                      </a:r>
                      <a:r>
                        <a:rPr lang="lt-LT" sz="1200" baseline="0" dirty="0" smtClean="0">
                          <a:latin typeface="Times New Roman"/>
                          <a:ea typeface="Times New Roman"/>
                          <a:cs typeface="Times New Roman"/>
                        </a:rPr>
                        <a:t> </a:t>
                      </a:r>
                      <a:r>
                        <a:rPr lang="lt-LT" sz="1200" dirty="0" smtClean="0">
                          <a:latin typeface="Times New Roman"/>
                          <a:ea typeface="Times New Roman"/>
                          <a:cs typeface="Times New Roman"/>
                        </a:rPr>
                        <a:t>aukštesnių </a:t>
                      </a:r>
                      <a:r>
                        <a:rPr lang="lt-LT" sz="1200" dirty="0">
                          <a:latin typeface="Times New Roman"/>
                          <a:ea typeface="Times New Roman"/>
                          <a:cs typeface="Times New Roman"/>
                        </a:rPr>
                        <a:t>rezultatų.</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Per </a:t>
                      </a:r>
                      <a:r>
                        <a:rPr lang="lt-LT" sz="1200" dirty="0">
                          <a:latin typeface="Times New Roman"/>
                          <a:ea typeface="Times New Roman"/>
                          <a:cs typeface="Times New Roman"/>
                        </a:rPr>
                        <a:t>pamokas atliekame užduotis, kurios reikalauja spręsti </a:t>
                      </a:r>
                      <a:r>
                        <a:rPr lang="lt-LT" sz="1200" dirty="0" smtClean="0">
                          <a:latin typeface="Times New Roman"/>
                          <a:ea typeface="Times New Roman"/>
                          <a:cs typeface="Times New Roman"/>
                        </a:rPr>
                        <a:t>neįprastas</a:t>
                      </a:r>
                      <a:r>
                        <a:rPr lang="lt-LT" sz="1200" baseline="0" dirty="0" smtClean="0">
                          <a:latin typeface="Times New Roman"/>
                          <a:ea typeface="Times New Roman"/>
                          <a:cs typeface="Times New Roman"/>
                        </a:rPr>
                        <a:t> </a:t>
                      </a:r>
                      <a:r>
                        <a:rPr lang="lt-LT" sz="1200" dirty="0" smtClean="0">
                          <a:latin typeface="Times New Roman"/>
                          <a:ea typeface="Times New Roman"/>
                          <a:cs typeface="Times New Roman"/>
                        </a:rPr>
                        <a:t>problemas</a:t>
                      </a:r>
                      <a:r>
                        <a:rPr lang="lt-LT" sz="1200" dirty="0">
                          <a:latin typeface="Times New Roman"/>
                          <a:ea typeface="Times New Roman"/>
                          <a:cs typeface="Times New Roman"/>
                        </a:rPr>
                        <a:t>.</a:t>
                      </a:r>
                      <a:endParaRPr lang="lt-LT" sz="1100" dirty="0">
                        <a:latin typeface="Calibri"/>
                        <a:ea typeface="Batang"/>
                        <a:cs typeface="Times New Roman"/>
                      </a:endParaRPr>
                    </a:p>
                  </a:txBody>
                  <a:tcPr marL="60325" marR="60325" marT="0" marB="0"/>
                </a:tc>
              </a:tr>
              <a:tr h="551251">
                <a:tc>
                  <a:txBody>
                    <a:bodyPr/>
                    <a:lstStyle/>
                    <a:p>
                      <a:pPr>
                        <a:lnSpc>
                          <a:spcPct val="115000"/>
                        </a:lnSpc>
                        <a:spcAft>
                          <a:spcPts val="0"/>
                        </a:spcAft>
                      </a:pPr>
                      <a:r>
                        <a:rPr lang="lt-LT" sz="1200" dirty="0" smtClean="0">
                          <a:latin typeface="Times New Roman"/>
                          <a:ea typeface="Times New Roman"/>
                          <a:cs typeface="Times New Roman"/>
                        </a:rPr>
                        <a:t>Mokytojas </a:t>
                      </a:r>
                      <a:r>
                        <a:rPr lang="lt-LT" sz="1200" dirty="0">
                          <a:latin typeface="Times New Roman"/>
                          <a:ea typeface="Times New Roman"/>
                          <a:cs typeface="Times New Roman"/>
                        </a:rPr>
                        <a:t>man skiria užduotis, kurias gebu ir galiu atlikti.</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 </a:t>
                      </a:r>
                      <a:r>
                        <a:rPr lang="lt-LT" sz="1200" dirty="0">
                          <a:latin typeface="Times New Roman"/>
                          <a:ea typeface="Times New Roman"/>
                          <a:cs typeface="Times New Roman"/>
                        </a:rPr>
                        <a:t>Mokytojas pamokų </a:t>
                      </a:r>
                      <a:r>
                        <a:rPr lang="lt-LT" sz="1200" dirty="0" smtClean="0">
                          <a:latin typeface="Times New Roman"/>
                          <a:ea typeface="Times New Roman"/>
                          <a:cs typeface="Times New Roman"/>
                        </a:rPr>
                        <a:t> temas </a:t>
                      </a:r>
                      <a:r>
                        <a:rPr lang="lt-LT" sz="1200" dirty="0">
                          <a:latin typeface="Times New Roman"/>
                          <a:ea typeface="Times New Roman"/>
                          <a:cs typeface="Times New Roman"/>
                        </a:rPr>
                        <a:t>sieja su įvairiomis profesijomis.</a:t>
                      </a:r>
                      <a:endParaRPr lang="lt-LT" sz="1100" dirty="0">
                        <a:latin typeface="Calibri"/>
                        <a:ea typeface="Batang"/>
                        <a:cs typeface="Times New Roman"/>
                      </a:endParaRPr>
                    </a:p>
                  </a:txBody>
                  <a:tcPr marL="60325" marR="60325" marT="0" marB="0"/>
                </a:tc>
              </a:tr>
              <a:tr h="835855">
                <a:tc>
                  <a:txBody>
                    <a:bodyPr/>
                    <a:lstStyle/>
                    <a:p>
                      <a:pPr>
                        <a:lnSpc>
                          <a:spcPct val="115000"/>
                        </a:lnSpc>
                        <a:spcAft>
                          <a:spcPts val="0"/>
                        </a:spcAft>
                      </a:pPr>
                      <a:r>
                        <a:rPr lang="lt-LT" sz="1200" dirty="0" smtClean="0">
                          <a:latin typeface="Times New Roman"/>
                          <a:ea typeface="Times New Roman"/>
                          <a:cs typeface="Times New Roman"/>
                        </a:rPr>
                        <a:t>Mokytojai </a:t>
                      </a:r>
                      <a:r>
                        <a:rPr lang="lt-LT" sz="1200" dirty="0">
                          <a:latin typeface="Times New Roman"/>
                          <a:ea typeface="Times New Roman"/>
                          <a:cs typeface="Times New Roman"/>
                        </a:rPr>
                        <a:t>leidžia klysti, taisyti ir mokytis iš savo klaidų.</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Mokytojai </a:t>
                      </a:r>
                      <a:r>
                        <a:rPr lang="lt-LT" sz="1200" dirty="0">
                          <a:latin typeface="Times New Roman"/>
                          <a:ea typeface="Times New Roman"/>
                          <a:cs typeface="Times New Roman"/>
                        </a:rPr>
                        <a:t>žino mano patirtį bei mano interesus ir panaudoja </a:t>
                      </a:r>
                      <a:r>
                        <a:rPr lang="lt-LT" sz="1200" dirty="0" smtClean="0">
                          <a:latin typeface="Times New Roman"/>
                          <a:ea typeface="Times New Roman"/>
                          <a:cs typeface="Times New Roman"/>
                        </a:rPr>
                        <a:t>tai</a:t>
                      </a:r>
                      <a:r>
                        <a:rPr lang="lt-LT" sz="1200" baseline="0" dirty="0" smtClean="0">
                          <a:latin typeface="Times New Roman"/>
                          <a:ea typeface="Times New Roman"/>
                          <a:cs typeface="Times New Roman"/>
                        </a:rPr>
                        <a:t> </a:t>
                      </a:r>
                      <a:r>
                        <a:rPr lang="lt-LT" sz="1200" dirty="0" smtClean="0">
                          <a:latin typeface="Times New Roman"/>
                          <a:ea typeface="Times New Roman"/>
                          <a:cs typeface="Times New Roman"/>
                        </a:rPr>
                        <a:t>mokantis</a:t>
                      </a:r>
                      <a:r>
                        <a:rPr lang="lt-LT" sz="1200" dirty="0">
                          <a:latin typeface="Times New Roman"/>
                          <a:ea typeface="Times New Roman"/>
                          <a:cs typeface="Times New Roman"/>
                        </a:rPr>
                        <a:t>.</a:t>
                      </a:r>
                      <a:endParaRPr lang="lt-LT" sz="1100" dirty="0">
                        <a:latin typeface="Calibri"/>
                        <a:ea typeface="Batang"/>
                        <a:cs typeface="Times New Roman"/>
                      </a:endParaRPr>
                    </a:p>
                  </a:txBody>
                  <a:tcPr marL="60325" marR="60325" marT="0" marB="0"/>
                </a:tc>
              </a:tr>
              <a:tr h="835855">
                <a:tc>
                  <a:txBody>
                    <a:bodyPr/>
                    <a:lstStyle/>
                    <a:p>
                      <a:pPr>
                        <a:lnSpc>
                          <a:spcPct val="115000"/>
                        </a:lnSpc>
                        <a:spcAft>
                          <a:spcPts val="0"/>
                        </a:spcAft>
                      </a:pPr>
                      <a:r>
                        <a:rPr lang="lt-LT" sz="1200" dirty="0" smtClean="0">
                          <a:latin typeface="Times New Roman"/>
                          <a:ea typeface="Times New Roman"/>
                          <a:cs typeface="Times New Roman"/>
                        </a:rPr>
                        <a:t>Mokytojas </a:t>
                      </a:r>
                      <a:r>
                        <a:rPr lang="lt-LT" sz="1200" dirty="0">
                          <a:latin typeface="Times New Roman"/>
                          <a:ea typeface="Times New Roman"/>
                          <a:cs typeface="Times New Roman"/>
                        </a:rPr>
                        <a:t>skiria užduotis skatinančias mane mąstyti ir aktyviai veikti.</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Mokytojas </a:t>
                      </a:r>
                      <a:r>
                        <a:rPr lang="lt-LT" sz="1200" dirty="0">
                          <a:latin typeface="Times New Roman"/>
                          <a:ea typeface="Times New Roman"/>
                          <a:cs typeface="Times New Roman"/>
                        </a:rPr>
                        <a:t>su manimi aptaria, kokias užduotis man parinkti ir kaip </a:t>
                      </a:r>
                      <a:r>
                        <a:rPr lang="lt-LT" sz="1200" dirty="0" smtClean="0">
                          <a:latin typeface="Times New Roman"/>
                          <a:ea typeface="Times New Roman"/>
                          <a:cs typeface="Times New Roman"/>
                        </a:rPr>
                        <a:t>jas</a:t>
                      </a:r>
                      <a:r>
                        <a:rPr lang="lt-LT" sz="1200" baseline="0" dirty="0" smtClean="0">
                          <a:latin typeface="Times New Roman"/>
                          <a:ea typeface="Times New Roman"/>
                          <a:cs typeface="Times New Roman"/>
                        </a:rPr>
                        <a:t> </a:t>
                      </a:r>
                      <a:r>
                        <a:rPr lang="lt-LT" sz="1200" dirty="0" smtClean="0">
                          <a:latin typeface="Times New Roman"/>
                          <a:ea typeface="Times New Roman"/>
                          <a:cs typeface="Times New Roman"/>
                        </a:rPr>
                        <a:t>atlikti</a:t>
                      </a:r>
                      <a:r>
                        <a:rPr lang="lt-LT" sz="1200" dirty="0">
                          <a:latin typeface="Times New Roman"/>
                          <a:ea typeface="Times New Roman"/>
                          <a:cs typeface="Times New Roman"/>
                        </a:rPr>
                        <a:t>.</a:t>
                      </a:r>
                      <a:endParaRPr lang="lt-LT" sz="1100" dirty="0">
                        <a:latin typeface="Calibri"/>
                        <a:ea typeface="Batang"/>
                        <a:cs typeface="Times New Roman"/>
                      </a:endParaRPr>
                    </a:p>
                  </a:txBody>
                  <a:tcPr marL="60325" marR="60325" marT="0" marB="0"/>
                </a:tc>
              </a:tr>
            </a:tbl>
          </a:graphicData>
        </a:graphic>
      </p:graphicFrame>
      <p:sp>
        <p:nvSpPr>
          <p:cNvPr id="5" name="Skaidrės numerio vietos rezervavimo ženklas 4"/>
          <p:cNvSpPr>
            <a:spLocks noGrp="1"/>
          </p:cNvSpPr>
          <p:nvPr>
            <p:ph type="sldNum" sz="quarter" idx="12"/>
          </p:nvPr>
        </p:nvSpPr>
        <p:spPr/>
        <p:txBody>
          <a:bodyPr/>
          <a:lstStyle/>
          <a:p>
            <a:fld id="{913756CA-5355-4DEE-B363-BB963F924536}" type="slidenum">
              <a:rPr lang="lt-LT" smtClean="0"/>
              <a:pPr/>
              <a:t>10</a:t>
            </a:fld>
            <a:endParaRPr lang="lt-L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857232"/>
            <a:ext cx="7239000" cy="1143000"/>
          </a:xfrm>
        </p:spPr>
        <p:txBody>
          <a:bodyPr>
            <a:normAutofit fontScale="90000"/>
          </a:bodyPr>
          <a:lstStyle/>
          <a:p>
            <a:pPr algn="ctr"/>
            <a:r>
              <a:rPr lang="lt-LT" b="1" dirty="0"/>
              <a:t>Rodiklis „Mokymosi lūkesčiai ir mokinių </a:t>
            </a:r>
            <a:r>
              <a:rPr lang="lt-LT" b="1" dirty="0" smtClean="0"/>
              <a:t>skatinimas“</a:t>
            </a:r>
            <a:br>
              <a:rPr lang="lt-LT" b="1" dirty="0" smtClean="0"/>
            </a:br>
            <a:r>
              <a:rPr lang="lt-LT" b="1" dirty="0" smtClean="0"/>
              <a:t>Tėvų apklausa</a:t>
            </a:r>
            <a:endParaRPr lang="lt-LT" dirty="0"/>
          </a:p>
        </p:txBody>
      </p:sp>
      <p:graphicFrame>
        <p:nvGraphicFramePr>
          <p:cNvPr id="4" name="Turinio vietos rezervavimo ženklas 3"/>
          <p:cNvGraphicFramePr>
            <a:graphicFrameLocks noGrp="1"/>
          </p:cNvGraphicFramePr>
          <p:nvPr>
            <p:ph idx="1"/>
          </p:nvPr>
        </p:nvGraphicFramePr>
        <p:xfrm>
          <a:off x="457200" y="2285990"/>
          <a:ext cx="7239000" cy="4000530"/>
        </p:xfrm>
        <a:graphic>
          <a:graphicData uri="http://schemas.openxmlformats.org/drawingml/2006/table">
            <a:tbl>
              <a:tblPr firstRow="1" bandRow="1">
                <a:tableStyleId>{5C22544A-7EE6-4342-B048-85BDC9FD1C3A}</a:tableStyleId>
              </a:tblPr>
              <a:tblGrid>
                <a:gridCol w="3619500"/>
                <a:gridCol w="3619500"/>
              </a:tblGrid>
              <a:tr h="560017">
                <a:tc>
                  <a:txBody>
                    <a:bodyPr/>
                    <a:lstStyle/>
                    <a:p>
                      <a:r>
                        <a:rPr lang="lt-LT" sz="1800" b="1" kern="1200" dirty="0" smtClean="0">
                          <a:solidFill>
                            <a:schemeClr val="lt1"/>
                          </a:solidFill>
                          <a:latin typeface="+mn-lt"/>
                          <a:ea typeface="+mn-ea"/>
                          <a:cs typeface="+mn-cs"/>
                        </a:rPr>
                        <a:t>Aukščiausios vertės</a:t>
                      </a:r>
                      <a:endParaRPr lang="lt-LT" dirty="0"/>
                    </a:p>
                  </a:txBody>
                  <a:tcPr marL="80433" marR="80433"/>
                </a:tc>
                <a:tc>
                  <a:txBody>
                    <a:bodyPr/>
                    <a:lstStyle/>
                    <a:p>
                      <a:r>
                        <a:rPr lang="lt-LT" sz="1800" b="1" kern="1200" dirty="0" smtClean="0">
                          <a:solidFill>
                            <a:schemeClr val="lt1"/>
                          </a:solidFill>
                          <a:latin typeface="+mn-lt"/>
                          <a:ea typeface="+mn-ea"/>
                          <a:cs typeface="+mn-cs"/>
                        </a:rPr>
                        <a:t>Žemiausios vertės</a:t>
                      </a:r>
                      <a:endParaRPr lang="lt-LT" dirty="0"/>
                    </a:p>
                  </a:txBody>
                  <a:tcPr marL="80433" marR="80433"/>
                </a:tc>
              </a:tr>
              <a:tr h="623701">
                <a:tc>
                  <a:txBody>
                    <a:bodyPr/>
                    <a:lstStyle/>
                    <a:p>
                      <a:pPr>
                        <a:lnSpc>
                          <a:spcPct val="115000"/>
                        </a:lnSpc>
                        <a:spcAft>
                          <a:spcPts val="0"/>
                        </a:spcAft>
                      </a:pPr>
                      <a:r>
                        <a:rPr lang="lt-LT" sz="1200" dirty="0" smtClean="0">
                          <a:latin typeface="Times New Roman"/>
                          <a:ea typeface="Times New Roman"/>
                          <a:cs typeface="Times New Roman"/>
                        </a:rPr>
                        <a:t>Aš </a:t>
                      </a:r>
                      <a:r>
                        <a:rPr lang="lt-LT" sz="1200" dirty="0">
                          <a:latin typeface="Times New Roman"/>
                          <a:ea typeface="Times New Roman"/>
                          <a:cs typeface="Times New Roman"/>
                        </a:rPr>
                        <a:t>tikiu, kad mano vaikas mokydamasis gali padaryti pažangą.</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 </a:t>
                      </a:r>
                      <a:r>
                        <a:rPr lang="lt-LT" sz="1200" dirty="0">
                          <a:latin typeface="Times New Roman"/>
                          <a:ea typeface="Times New Roman"/>
                          <a:cs typeface="Times New Roman"/>
                        </a:rPr>
                        <a:t>Mano vaikas su susidomėjimu atlieka skirtas užduotis.</a:t>
                      </a:r>
                      <a:endParaRPr lang="lt-LT" sz="1100" dirty="0">
                        <a:latin typeface="Calibri"/>
                        <a:ea typeface="Batang"/>
                        <a:cs typeface="Times New Roman"/>
                      </a:endParaRPr>
                    </a:p>
                  </a:txBody>
                  <a:tcPr marL="60325" marR="60325" marT="0" marB="0"/>
                </a:tc>
              </a:tr>
              <a:tr h="623701">
                <a:tc>
                  <a:txBody>
                    <a:bodyPr/>
                    <a:lstStyle/>
                    <a:p>
                      <a:pPr>
                        <a:lnSpc>
                          <a:spcPct val="115000"/>
                        </a:lnSpc>
                        <a:spcAft>
                          <a:spcPts val="0"/>
                        </a:spcAft>
                      </a:pPr>
                      <a:r>
                        <a:rPr lang="lt-LT" sz="1200" dirty="0" smtClean="0">
                          <a:latin typeface="Times New Roman"/>
                          <a:ea typeface="Times New Roman"/>
                          <a:cs typeface="Times New Roman"/>
                        </a:rPr>
                        <a:t>Mokytojai </a:t>
                      </a:r>
                      <a:r>
                        <a:rPr lang="lt-LT" sz="1200" dirty="0">
                          <a:latin typeface="Times New Roman"/>
                          <a:ea typeface="Times New Roman"/>
                          <a:cs typeface="Times New Roman"/>
                        </a:rPr>
                        <a:t>mano vaiką motyvuoja siekti gerų mokymosi rezultatų.</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Mano </a:t>
                      </a:r>
                      <a:r>
                        <a:rPr lang="lt-LT" sz="1200" dirty="0">
                          <a:latin typeface="Times New Roman"/>
                          <a:ea typeface="Times New Roman"/>
                          <a:cs typeface="Times New Roman"/>
                        </a:rPr>
                        <a:t>vaikas dažnai pasakoja apie įdomias mokymosi patirtis.</a:t>
                      </a:r>
                      <a:endParaRPr lang="lt-LT" sz="1100" dirty="0">
                        <a:latin typeface="Calibri"/>
                        <a:ea typeface="Batang"/>
                        <a:cs typeface="Times New Roman"/>
                      </a:endParaRPr>
                    </a:p>
                  </a:txBody>
                  <a:tcPr marL="60325" marR="60325" marT="0" marB="0"/>
                </a:tc>
              </a:tr>
              <a:tr h="623701">
                <a:tc>
                  <a:txBody>
                    <a:bodyPr/>
                    <a:lstStyle/>
                    <a:p>
                      <a:pPr>
                        <a:lnSpc>
                          <a:spcPct val="115000"/>
                        </a:lnSpc>
                        <a:spcAft>
                          <a:spcPts val="0"/>
                        </a:spcAft>
                      </a:pPr>
                      <a:r>
                        <a:rPr lang="lt-LT" sz="1200" dirty="0" smtClean="0">
                          <a:latin typeface="Times New Roman"/>
                          <a:ea typeface="Times New Roman"/>
                          <a:cs typeface="Times New Roman"/>
                        </a:rPr>
                        <a:t>Aš </a:t>
                      </a:r>
                      <a:r>
                        <a:rPr lang="lt-LT" sz="1200" dirty="0">
                          <a:latin typeface="Times New Roman"/>
                          <a:ea typeface="Times New Roman"/>
                          <a:cs typeface="Times New Roman"/>
                        </a:rPr>
                        <a:t>savo vaikui pasakau savo lūkesčius, ko tikiuosi iš jo mokymosi.</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Mano </a:t>
                      </a:r>
                      <a:r>
                        <a:rPr lang="lt-LT" sz="1200" dirty="0">
                          <a:latin typeface="Times New Roman"/>
                          <a:ea typeface="Times New Roman"/>
                          <a:cs typeface="Times New Roman"/>
                        </a:rPr>
                        <a:t>vaikas supranta, kaip mokomąjį dalyką galima pritaikyti praktiškai gyvenime.</a:t>
                      </a:r>
                      <a:endParaRPr lang="lt-LT" sz="1100" dirty="0">
                        <a:latin typeface="Calibri"/>
                        <a:ea typeface="Batang"/>
                        <a:cs typeface="Times New Roman"/>
                      </a:endParaRPr>
                    </a:p>
                  </a:txBody>
                  <a:tcPr marL="60325" marR="60325" marT="0" marB="0"/>
                </a:tc>
              </a:tr>
              <a:tr h="623701">
                <a:tc>
                  <a:txBody>
                    <a:bodyPr/>
                    <a:lstStyle/>
                    <a:p>
                      <a:pPr>
                        <a:lnSpc>
                          <a:spcPct val="115000"/>
                        </a:lnSpc>
                        <a:spcAft>
                          <a:spcPts val="0"/>
                        </a:spcAft>
                      </a:pPr>
                      <a:r>
                        <a:rPr lang="lt-LT" sz="1200" dirty="0" smtClean="0">
                          <a:latin typeface="Times New Roman"/>
                          <a:ea typeface="Times New Roman"/>
                          <a:cs typeface="Times New Roman"/>
                        </a:rPr>
                        <a:t> </a:t>
                      </a:r>
                      <a:r>
                        <a:rPr lang="lt-LT" sz="1200" dirty="0">
                          <a:latin typeface="Times New Roman"/>
                          <a:ea typeface="Times New Roman"/>
                          <a:cs typeface="Times New Roman"/>
                        </a:rPr>
                        <a:t>Mokytojai mano vaiką skatina aktyviai veikti - klausti, spręsti problemas.</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Per </a:t>
                      </a:r>
                      <a:r>
                        <a:rPr lang="lt-LT" sz="1200" dirty="0">
                          <a:latin typeface="Times New Roman"/>
                          <a:ea typeface="Times New Roman"/>
                          <a:cs typeface="Times New Roman"/>
                        </a:rPr>
                        <a:t>pamokas pateikiamos užduotys mano vaikui nėra per sunkios.</a:t>
                      </a:r>
                      <a:endParaRPr lang="lt-LT" sz="1100" dirty="0">
                        <a:latin typeface="Calibri"/>
                        <a:ea typeface="Batang"/>
                        <a:cs typeface="Times New Roman"/>
                      </a:endParaRPr>
                    </a:p>
                  </a:txBody>
                  <a:tcPr marL="60325" marR="60325" marT="0" marB="0"/>
                </a:tc>
              </a:tr>
              <a:tr h="945709">
                <a:tc>
                  <a:txBody>
                    <a:bodyPr/>
                    <a:lstStyle/>
                    <a:p>
                      <a:pPr>
                        <a:lnSpc>
                          <a:spcPct val="115000"/>
                        </a:lnSpc>
                        <a:spcAft>
                          <a:spcPts val="0"/>
                        </a:spcAft>
                      </a:pPr>
                      <a:r>
                        <a:rPr lang="lt-LT" sz="1200" dirty="0" smtClean="0">
                          <a:latin typeface="Times New Roman"/>
                          <a:ea typeface="Times New Roman"/>
                          <a:cs typeface="Times New Roman"/>
                        </a:rPr>
                        <a:t> </a:t>
                      </a:r>
                      <a:r>
                        <a:rPr lang="lt-LT" sz="1200" dirty="0">
                          <a:latin typeface="Times New Roman"/>
                          <a:ea typeface="Times New Roman"/>
                          <a:cs typeface="Times New Roman"/>
                        </a:rPr>
                        <a:t>Mokytojai džiaugiasi (žodžiu, raštu) mano vaiko pasiekimais ir</a:t>
                      </a:r>
                      <a:br>
                        <a:rPr lang="lt-LT" sz="1200" dirty="0">
                          <a:latin typeface="Times New Roman"/>
                          <a:ea typeface="Times New Roman"/>
                          <a:cs typeface="Times New Roman"/>
                        </a:rPr>
                      </a:br>
                      <a:r>
                        <a:rPr lang="lt-LT" sz="1200" dirty="0">
                          <a:latin typeface="Times New Roman"/>
                          <a:ea typeface="Times New Roman"/>
                          <a:cs typeface="Times New Roman"/>
                        </a:rPr>
                        <a:t>sėkmėmis.</a:t>
                      </a:r>
                      <a:endParaRPr lang="lt-LT" sz="1100" dirty="0">
                        <a:latin typeface="Calibri"/>
                        <a:ea typeface="Batang"/>
                        <a:cs typeface="Times New Roman"/>
                      </a:endParaRPr>
                    </a:p>
                  </a:txBody>
                  <a:tcPr marL="60325" marR="60325" marT="0" marB="0"/>
                </a:tc>
                <a:tc>
                  <a:txBody>
                    <a:bodyPr/>
                    <a:lstStyle/>
                    <a:p>
                      <a:pPr>
                        <a:lnSpc>
                          <a:spcPct val="115000"/>
                        </a:lnSpc>
                        <a:spcAft>
                          <a:spcPts val="0"/>
                        </a:spcAft>
                      </a:pPr>
                      <a:r>
                        <a:rPr lang="lt-LT" sz="1200" dirty="0" smtClean="0">
                          <a:latin typeface="Times New Roman"/>
                          <a:ea typeface="Times New Roman"/>
                          <a:cs typeface="Times New Roman"/>
                        </a:rPr>
                        <a:t>Per </a:t>
                      </a:r>
                      <a:r>
                        <a:rPr lang="lt-LT" sz="1200" dirty="0">
                          <a:latin typeface="Times New Roman"/>
                          <a:ea typeface="Times New Roman"/>
                          <a:cs typeface="Times New Roman"/>
                        </a:rPr>
                        <a:t>pamoką pateikiamos užduotys mano vaikui nėra per lengvos.</a:t>
                      </a:r>
                      <a:endParaRPr lang="lt-LT" sz="1100" dirty="0">
                        <a:latin typeface="Calibri"/>
                        <a:ea typeface="Batang"/>
                        <a:cs typeface="Times New Roman"/>
                      </a:endParaRPr>
                    </a:p>
                  </a:txBody>
                  <a:tcPr marL="60325" marR="60325" marT="0" marB="0"/>
                </a:tc>
              </a:tr>
            </a:tbl>
          </a:graphicData>
        </a:graphic>
      </p:graphicFrame>
      <p:sp>
        <p:nvSpPr>
          <p:cNvPr id="5" name="Skaidrės numerio vietos rezervavimo ženklas 4"/>
          <p:cNvSpPr>
            <a:spLocks noGrp="1"/>
          </p:cNvSpPr>
          <p:nvPr>
            <p:ph type="sldNum" sz="quarter" idx="12"/>
          </p:nvPr>
        </p:nvSpPr>
        <p:spPr/>
        <p:txBody>
          <a:bodyPr/>
          <a:lstStyle/>
          <a:p>
            <a:fld id="{913756CA-5355-4DEE-B363-BB963F924536}" type="slidenum">
              <a:rPr lang="lt-LT" smtClean="0"/>
              <a:pPr/>
              <a:t>11</a:t>
            </a:fld>
            <a:endParaRPr lang="lt-L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b="1" dirty="0"/>
              <a:t>Bendros išvados</a:t>
            </a:r>
            <a:r>
              <a:rPr lang="lt-LT" dirty="0"/>
              <a:t/>
            </a:r>
            <a:br>
              <a:rPr lang="lt-LT" dirty="0"/>
            </a:br>
            <a:endParaRPr lang="lt-LT" dirty="0"/>
          </a:p>
        </p:txBody>
      </p:sp>
      <p:sp>
        <p:nvSpPr>
          <p:cNvPr id="3" name="Turinio vietos rezervavimo ženklas 2"/>
          <p:cNvSpPr>
            <a:spLocks noGrp="1"/>
          </p:cNvSpPr>
          <p:nvPr>
            <p:ph idx="1"/>
          </p:nvPr>
        </p:nvSpPr>
        <p:spPr>
          <a:xfrm>
            <a:off x="142844" y="1214422"/>
            <a:ext cx="7929618" cy="5384190"/>
          </a:xfrm>
        </p:spPr>
        <p:txBody>
          <a:bodyPr>
            <a:normAutofit fontScale="77500" lnSpcReduction="20000"/>
          </a:bodyPr>
          <a:lstStyle/>
          <a:p>
            <a:pPr marL="514350" lvl="0" indent="-514350">
              <a:buFont typeface="+mj-lt"/>
              <a:buAutoNum type="arabicPeriod"/>
            </a:pPr>
            <a:r>
              <a:rPr lang="lt-LT" dirty="0"/>
              <a:t>95% mokytojų teigia, kad pamokoje skiria mokiniams individualias užduotis, kad kiekvienas išmoktų ir patirtų sėkmę. </a:t>
            </a:r>
            <a:r>
              <a:rPr lang="lt-LT" dirty="0" smtClean="0"/>
              <a:t>95</a:t>
            </a:r>
            <a:r>
              <a:rPr lang="lt-LT" dirty="0"/>
              <a:t>% moksleivių teigia, kad mokytojai skiria užduotis, kurias mokiniai gali ir geba </a:t>
            </a:r>
            <a:r>
              <a:rPr lang="lt-LT" dirty="0" smtClean="0"/>
              <a:t>atlikti. 91</a:t>
            </a:r>
            <a:r>
              <a:rPr lang="lt-LT" dirty="0"/>
              <a:t>% tėvų mano, kad per pamokas pateikiamos užduotys jų vaikams nėra per sunkios, 91% tėvų mano, kad per pamokas pateikiamos užduotys jų vaikams nėra per lengvos</a:t>
            </a:r>
            <a:r>
              <a:rPr lang="lt-LT" dirty="0" smtClean="0"/>
              <a:t>.</a:t>
            </a:r>
          </a:p>
          <a:p>
            <a:pPr marL="514350" indent="-514350">
              <a:buFont typeface="+mj-lt"/>
              <a:buAutoNum type="arabicPeriod"/>
            </a:pPr>
            <a:r>
              <a:rPr lang="lt-LT" dirty="0"/>
              <a:t>100% mokytojų teigia, kad kiekvienas mokinys, mokydamasis jo dalyko, gali padaryti pažangą. 95 % mokinių ir 100% tėvų pritaria.</a:t>
            </a:r>
          </a:p>
          <a:p>
            <a:pPr marL="514350" indent="-514350">
              <a:buFont typeface="+mj-lt"/>
              <a:buAutoNum type="arabicPeriod"/>
            </a:pPr>
            <a:r>
              <a:rPr lang="lt-LT" dirty="0"/>
              <a:t>95 % mokytojų teigia, kad uždavęs klausimą turiu kantrybės išlaukti mokinio atsakymo</a:t>
            </a:r>
            <a:r>
              <a:rPr lang="lt-LT" dirty="0" smtClean="0"/>
              <a:t>.</a:t>
            </a:r>
          </a:p>
          <a:p>
            <a:pPr marL="514350" lvl="0" indent="-514350">
              <a:buFont typeface="+mj-lt"/>
              <a:buAutoNum type="arabicPeriod"/>
            </a:pPr>
            <a:r>
              <a:rPr lang="lt-LT" dirty="0"/>
              <a:t>81 % mokytojų teigia, kad visi mokiniai išsako savo lūkesčius. Tai patvirtina 84 % mokinių ir 87 % tėvų</a:t>
            </a:r>
            <a:r>
              <a:rPr lang="lt-LT" dirty="0" smtClean="0"/>
              <a:t>.</a:t>
            </a:r>
          </a:p>
          <a:p>
            <a:pPr marL="514350" indent="-514350">
              <a:buFont typeface="+mj-lt"/>
              <a:buAutoNum type="arabicPeriod"/>
            </a:pPr>
            <a:r>
              <a:rPr lang="lt-LT" dirty="0" smtClean="0"/>
              <a:t>90% mokytojų teigia, kad parinktas užduotis ir mokymosi būdus suderina su mokiniais ir jų lūkesčiais. 75% mokinių teigia, kad mokytojai su jais aptaria, kokias užduotis jiems parinkti ir kaip jas atlikti. 81 % tėvų teigia, kad jų vaikai su susidomėjimu atlieka skirtas užduotis.</a:t>
            </a:r>
          </a:p>
          <a:p>
            <a:pPr marL="514350" lvl="0" indent="-514350">
              <a:buFont typeface="+mj-lt"/>
              <a:buAutoNum type="arabicPeriod"/>
            </a:pPr>
            <a:endParaRPr lang="lt-LT" dirty="0"/>
          </a:p>
          <a:p>
            <a:pPr marL="514350" indent="-514350">
              <a:buFont typeface="+mj-lt"/>
              <a:buAutoNum type="arabicPeriod"/>
            </a:pPr>
            <a:endParaRPr lang="lt-LT" dirty="0"/>
          </a:p>
          <a:p>
            <a:pPr marL="514350" lvl="0" indent="-514350">
              <a:buFont typeface="+mj-lt"/>
              <a:buAutoNum type="arabicPeriod"/>
            </a:pPr>
            <a:endParaRPr lang="lt-LT" b="1" dirty="0"/>
          </a:p>
          <a:p>
            <a:pPr marL="514350" indent="-514350">
              <a:buNone/>
            </a:pP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12</a:t>
            </a:fld>
            <a:endParaRPr lang="lt-L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428604"/>
            <a:ext cx="7339042" cy="748684"/>
          </a:xfrm>
        </p:spPr>
        <p:txBody>
          <a:bodyPr/>
          <a:lstStyle/>
          <a:p>
            <a:pPr algn="ctr"/>
            <a:r>
              <a:rPr lang="lt-LT" b="1" dirty="0" smtClean="0"/>
              <a:t>Bendros išvados</a:t>
            </a:r>
            <a:endParaRPr lang="lt-LT" dirty="0"/>
          </a:p>
        </p:txBody>
      </p:sp>
      <p:sp>
        <p:nvSpPr>
          <p:cNvPr id="3" name="Turinio vietos rezervavimo ženklas 2"/>
          <p:cNvSpPr>
            <a:spLocks noGrp="1"/>
          </p:cNvSpPr>
          <p:nvPr>
            <p:ph idx="1"/>
          </p:nvPr>
        </p:nvSpPr>
        <p:spPr>
          <a:xfrm>
            <a:off x="142844" y="1609416"/>
            <a:ext cx="7858180" cy="5034294"/>
          </a:xfrm>
        </p:spPr>
        <p:txBody>
          <a:bodyPr>
            <a:normAutofit fontScale="85000" lnSpcReduction="10000"/>
          </a:bodyPr>
          <a:lstStyle/>
          <a:p>
            <a:pPr marL="514350" lvl="0" indent="-514350">
              <a:buFont typeface="+mj-lt"/>
              <a:buAutoNum type="arabicPeriod" startAt="6"/>
            </a:pPr>
            <a:r>
              <a:rPr lang="lt-LT" dirty="0"/>
              <a:t>100 % mokytojų teigia, kad per pamokas skatina mokinių smalsumą, sudaro sąlygas kurti ir patirti džiaugsmą. 90% mokinių ir 89 % tėvų pritaria</a:t>
            </a:r>
            <a:r>
              <a:rPr lang="lt-LT" dirty="0" smtClean="0"/>
              <a:t>.</a:t>
            </a:r>
          </a:p>
          <a:p>
            <a:pPr marL="514350" lvl="0" indent="-514350">
              <a:buFont typeface="+mj-lt"/>
              <a:buAutoNum type="arabicPeriod" startAt="6"/>
            </a:pPr>
            <a:r>
              <a:rPr lang="lt-LT" dirty="0"/>
              <a:t>95% mokytojų teigia, kad skiria užduotis, kurios stimuliuotų mokinių aktyvumą. 92% mokinių pritaria. </a:t>
            </a:r>
            <a:endParaRPr lang="lt-LT" dirty="0" smtClean="0"/>
          </a:p>
          <a:p>
            <a:pPr marL="514350" lvl="0" indent="-514350">
              <a:buNone/>
            </a:pPr>
            <a:r>
              <a:rPr lang="lt-LT" dirty="0" smtClean="0"/>
              <a:t>      97 </a:t>
            </a:r>
            <a:r>
              <a:rPr lang="lt-LT" dirty="0"/>
              <a:t>% mokinių teigia, kad mokytojai skatina juos klausti</a:t>
            </a:r>
            <a:r>
              <a:rPr lang="lt-LT" dirty="0" smtClean="0"/>
              <a:t>.</a:t>
            </a:r>
          </a:p>
          <a:p>
            <a:pPr marL="514350" lvl="0" indent="-514350">
              <a:buFont typeface="+mj-lt"/>
              <a:buAutoNum type="arabicPeriod" startAt="6"/>
            </a:pPr>
            <a:r>
              <a:rPr lang="lt-LT" dirty="0"/>
              <a:t>100% mokytojų teigia, kad skatina mokinius džiaugtis savo ir kitų darbais, pasiekimais. 92 % mokinių pritaria</a:t>
            </a:r>
            <a:r>
              <a:rPr lang="lt-LT" dirty="0" smtClean="0"/>
              <a:t>.</a:t>
            </a:r>
          </a:p>
          <a:p>
            <a:pPr marL="514350" indent="-514350">
              <a:buFont typeface="+mj-lt"/>
              <a:buAutoNum type="arabicPeriod" startAt="6"/>
            </a:pPr>
            <a:r>
              <a:rPr lang="lt-LT" dirty="0"/>
              <a:t>100 % mokytojų teigia, kad skatina mokinius žodžiu ir raštu už jų pasiekimus (pažangą pamokoje, aktyvumą, dalyvavimą konkursuose, namų darbus ir pan.) 90 % mokinių ir 96 % tėvų pritaria.</a:t>
            </a:r>
          </a:p>
          <a:p>
            <a:pPr marL="514350" indent="-514350">
              <a:buFont typeface="+mj-lt"/>
              <a:buAutoNum type="arabicPeriod" startAt="6"/>
            </a:pPr>
            <a:r>
              <a:rPr lang="lt-LT" dirty="0"/>
              <a:t>100 % mokytojų teigia, kad sudaro sąlygas mokiniams rasti klaidas, </a:t>
            </a:r>
            <a:r>
              <a:rPr lang="lt-LT" dirty="0" smtClean="0"/>
              <a:t>jas taisyti </a:t>
            </a:r>
            <a:r>
              <a:rPr lang="lt-LT" dirty="0"/>
              <a:t>ir mokytis iš jų. 95 % mokinių pritaria.</a:t>
            </a:r>
          </a:p>
          <a:p>
            <a:pPr marL="514350" lvl="0" indent="-514350">
              <a:buFont typeface="+mj-lt"/>
              <a:buAutoNum type="arabicPeriod" startAt="6"/>
            </a:pPr>
            <a:endParaRPr lang="lt-LT" dirty="0"/>
          </a:p>
          <a:p>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13</a:t>
            </a:fld>
            <a:endParaRPr lang="lt-L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71472" y="357166"/>
            <a:ext cx="7196166" cy="785818"/>
          </a:xfrm>
        </p:spPr>
        <p:txBody>
          <a:bodyPr/>
          <a:lstStyle/>
          <a:p>
            <a:pPr algn="ctr"/>
            <a:r>
              <a:rPr lang="lt-LT" b="1" dirty="0" smtClean="0"/>
              <a:t>Bendros išvados</a:t>
            </a:r>
            <a:endParaRPr lang="lt-LT" dirty="0"/>
          </a:p>
        </p:txBody>
      </p:sp>
      <p:sp>
        <p:nvSpPr>
          <p:cNvPr id="3" name="Turinio vietos rezervavimo ženklas 2"/>
          <p:cNvSpPr>
            <a:spLocks noGrp="1"/>
          </p:cNvSpPr>
          <p:nvPr>
            <p:ph idx="1"/>
          </p:nvPr>
        </p:nvSpPr>
        <p:spPr>
          <a:xfrm>
            <a:off x="0" y="1214422"/>
            <a:ext cx="8143900" cy="5357850"/>
          </a:xfrm>
        </p:spPr>
        <p:txBody>
          <a:bodyPr>
            <a:normAutofit fontScale="85000" lnSpcReduction="10000"/>
          </a:bodyPr>
          <a:lstStyle/>
          <a:p>
            <a:pPr marL="514350" lvl="0" indent="-514350">
              <a:buFont typeface="+mj-lt"/>
              <a:buAutoNum type="arabicPeriod" startAt="10"/>
            </a:pPr>
            <a:r>
              <a:rPr lang="lt-LT" dirty="0" smtClean="0"/>
              <a:t>100 </a:t>
            </a:r>
            <a:r>
              <a:rPr lang="lt-LT" dirty="0"/>
              <a:t>% mokytojų teigia, kad sudaro sąlygas mokiniams rasti klaidas, </a:t>
            </a:r>
            <a:r>
              <a:rPr lang="lt-LT" dirty="0" smtClean="0"/>
              <a:t>jas taisyti </a:t>
            </a:r>
            <a:r>
              <a:rPr lang="lt-LT" dirty="0"/>
              <a:t>ir mokytis iš jų. 95 % mokinių pritaria</a:t>
            </a:r>
            <a:r>
              <a:rPr lang="lt-LT" dirty="0" smtClean="0"/>
              <a:t>.</a:t>
            </a:r>
          </a:p>
          <a:p>
            <a:pPr marL="514350" indent="-514350">
              <a:buFont typeface="+mj-lt"/>
              <a:buAutoNum type="arabicPeriod" startAt="10"/>
            </a:pPr>
            <a:r>
              <a:rPr lang="lt-LT" dirty="0" smtClean="0"/>
              <a:t>90 </a:t>
            </a:r>
            <a:r>
              <a:rPr lang="lt-LT" dirty="0"/>
              <a:t>% mokytojų teigia, kad per pamokas pateikia probleminį mąstymą skatinančių užduočių ir skatina spręsti problemas.  69 % mokinių ir 98 % tėvų pritaria</a:t>
            </a:r>
            <a:r>
              <a:rPr lang="lt-LT" dirty="0" smtClean="0"/>
              <a:t>.</a:t>
            </a:r>
          </a:p>
          <a:p>
            <a:pPr marL="514350" lvl="0" indent="-514350">
              <a:buFont typeface="+mj-lt"/>
              <a:buAutoNum type="arabicPeriod" startAt="10"/>
            </a:pPr>
            <a:r>
              <a:rPr lang="lt-LT" dirty="0"/>
              <a:t>100 % mokytojų teigia, kad per pamokas parenku užduotis ir darbo būdus, atitinkančius mokinių gyvenimišką patirtį ir interesus.  82 % mokinių pritaria. </a:t>
            </a:r>
          </a:p>
          <a:p>
            <a:pPr marL="514350" lvl="0" indent="-514350">
              <a:buFont typeface="+mj-lt"/>
              <a:buAutoNum type="arabicPeriod" startAt="10"/>
            </a:pPr>
            <a:r>
              <a:rPr lang="lt-LT" dirty="0"/>
              <a:t>100 % mokytojų teigia, kad per pamokas įrodo nagrinėjamos temos reikšmę ir svarbą.  65 % mokinių  pritaria. </a:t>
            </a:r>
          </a:p>
          <a:p>
            <a:pPr marL="514350" lvl="0" indent="-514350">
              <a:buFont typeface="+mj-lt"/>
              <a:buAutoNum type="arabicPeriod" startAt="10"/>
            </a:pPr>
            <a:r>
              <a:rPr lang="lt-LT" dirty="0"/>
              <a:t>100 % mokytojų teigia, kad per pamokas moko įgytas žinias panaudoti praktiškai.  68 % mokinių ir 87 % pritaria. </a:t>
            </a:r>
          </a:p>
          <a:p>
            <a:pPr marL="514350" lvl="0" indent="-514350">
              <a:buFont typeface="+mj-lt"/>
              <a:buAutoNum type="arabicPeriod" startAt="10"/>
            </a:pPr>
            <a:r>
              <a:rPr lang="lt-LT" dirty="0"/>
              <a:t>100 % mokytojų teigia, kad į savo dalyko turinį nuolat integruoja </a:t>
            </a:r>
            <a:r>
              <a:rPr lang="lt-LT" dirty="0" smtClean="0"/>
              <a:t>ugdymą karjerai</a:t>
            </a:r>
            <a:r>
              <a:rPr lang="lt-LT" dirty="0"/>
              <a:t>.  94 % mokinių ir 75 % tėvų pritaria.</a:t>
            </a:r>
          </a:p>
          <a:p>
            <a:pPr marL="514350" indent="-514350">
              <a:buNone/>
            </a:pPr>
            <a:endParaRPr lang="lt-LT" dirty="0"/>
          </a:p>
          <a:p>
            <a:pPr marL="514350" lvl="0" indent="-514350">
              <a:buFont typeface="+mj-lt"/>
              <a:buAutoNum type="arabicPeriod" startAt="10"/>
            </a:pPr>
            <a:endParaRPr lang="lt-LT" dirty="0"/>
          </a:p>
          <a:p>
            <a:pPr marL="514350" indent="-514350">
              <a:buFont typeface="+mj-lt"/>
              <a:buAutoNum type="arabicPeriod" startAt="10"/>
            </a:pP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14</a:t>
            </a:fld>
            <a:endParaRPr lang="lt-L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ctr"/>
            <a:r>
              <a:rPr lang="lt-LT" sz="3400" b="1" dirty="0"/>
              <a:t>I</a:t>
            </a:r>
            <a:r>
              <a:rPr lang="lt-LT" sz="3400" b="1" dirty="0" smtClean="0"/>
              <a:t>švados</a:t>
            </a:r>
            <a:endParaRPr lang="lt-LT" sz="3400" b="1" dirty="0"/>
          </a:p>
        </p:txBody>
      </p:sp>
      <p:sp>
        <p:nvSpPr>
          <p:cNvPr id="3" name="Turinio vietos rezervavimo ženklas 2"/>
          <p:cNvSpPr>
            <a:spLocks noGrp="1"/>
          </p:cNvSpPr>
          <p:nvPr>
            <p:ph idx="1"/>
          </p:nvPr>
        </p:nvSpPr>
        <p:spPr>
          <a:xfrm>
            <a:off x="428596" y="2143116"/>
            <a:ext cx="7358114" cy="2676840"/>
          </a:xfrm>
        </p:spPr>
        <p:txBody>
          <a:bodyPr/>
          <a:lstStyle/>
          <a:p>
            <a:pPr algn="ctr">
              <a:buNone/>
            </a:pPr>
            <a:r>
              <a:rPr lang="lt-LT" dirty="0"/>
              <a:t>Tikėjimas mokinio galiomis — </a:t>
            </a:r>
            <a:r>
              <a:rPr lang="lt-LT" dirty="0" smtClean="0"/>
              <a:t>atitinka IV lygį.</a:t>
            </a:r>
            <a:endParaRPr lang="lt-LT" dirty="0"/>
          </a:p>
          <a:p>
            <a:pPr algn="ctr">
              <a:buNone/>
            </a:pPr>
            <a:r>
              <a:rPr lang="lt-LT" dirty="0"/>
              <a:t>Mokymosi džiaugsmas — </a:t>
            </a:r>
            <a:r>
              <a:rPr lang="lt-LT" dirty="0" smtClean="0"/>
              <a:t>atitinka III lygį.</a:t>
            </a:r>
            <a:endParaRPr lang="lt-LT" dirty="0"/>
          </a:p>
          <a:p>
            <a:pPr algn="ctr">
              <a:buNone/>
            </a:pPr>
            <a:r>
              <a:rPr lang="lt-LT" dirty="0"/>
              <a:t>Mokymosi įprasminimas — </a:t>
            </a:r>
            <a:r>
              <a:rPr lang="lt-LT" dirty="0" smtClean="0"/>
              <a:t>atitinka III lygį.</a:t>
            </a:r>
            <a:endParaRPr lang="lt-LT" dirty="0"/>
          </a:p>
          <a:p>
            <a:pPr algn="ctr">
              <a:buNone/>
            </a:pPr>
            <a:endParaRPr lang="lt-LT" b="1"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15</a:t>
            </a:fld>
            <a:endParaRPr lang="lt-L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b="1" dirty="0"/>
              <a:t>Rekomendacijos gimnazijos veiklos </a:t>
            </a:r>
            <a:r>
              <a:rPr lang="lt-LT" b="1" dirty="0" smtClean="0"/>
              <a:t>tobulinimui</a:t>
            </a:r>
            <a:endParaRPr lang="lt-LT" dirty="0"/>
          </a:p>
        </p:txBody>
      </p:sp>
      <p:sp>
        <p:nvSpPr>
          <p:cNvPr id="3" name="Turinio vietos rezervavimo ženklas 2"/>
          <p:cNvSpPr>
            <a:spLocks noGrp="1"/>
          </p:cNvSpPr>
          <p:nvPr>
            <p:ph idx="1"/>
          </p:nvPr>
        </p:nvSpPr>
        <p:spPr>
          <a:xfrm>
            <a:off x="0" y="1643050"/>
            <a:ext cx="8215338" cy="4812686"/>
          </a:xfrm>
        </p:spPr>
        <p:txBody>
          <a:bodyPr>
            <a:normAutofit fontScale="92500" lnSpcReduction="20000"/>
          </a:bodyPr>
          <a:lstStyle/>
          <a:p>
            <a:pPr lvl="0"/>
            <a:endParaRPr lang="lt-LT" sz="1900" dirty="0" smtClean="0"/>
          </a:p>
          <a:p>
            <a:r>
              <a:rPr lang="lt-LT" sz="1900" dirty="0" smtClean="0"/>
              <a:t>Mokytojams skirti didesnį dėmesį užduočių suasmeninimui, jų parinkimo bei  atlikimo bei mokymo(si) būdų suderinimui su mokiniais.</a:t>
            </a:r>
          </a:p>
          <a:p>
            <a:pPr>
              <a:buNone/>
            </a:pPr>
            <a:endParaRPr lang="lt-LT" sz="1900" dirty="0" smtClean="0"/>
          </a:p>
          <a:p>
            <a:r>
              <a:rPr lang="lt-LT" sz="1900" dirty="0" smtClean="0"/>
              <a:t> Pateikti mokiniams nagrinėjamos temos reikšmės ir svarbos įrodymų.</a:t>
            </a:r>
          </a:p>
          <a:p>
            <a:pPr>
              <a:buNone/>
            </a:pPr>
            <a:endParaRPr lang="lt-LT" sz="1900" dirty="0" smtClean="0"/>
          </a:p>
          <a:p>
            <a:pPr lvl="0"/>
            <a:r>
              <a:rPr lang="lt-LT" sz="1900" dirty="0" smtClean="0"/>
              <a:t>Sudaryti sąlygas </a:t>
            </a:r>
            <a:r>
              <a:rPr lang="lt-LT" sz="1900" dirty="0" smtClean="0"/>
              <a:t>mokiniams </a:t>
            </a:r>
            <a:r>
              <a:rPr lang="lt-LT" sz="1900" dirty="0" smtClean="0"/>
              <a:t>pamokoje išsakyti savo lūkesčius.</a:t>
            </a:r>
          </a:p>
          <a:p>
            <a:pPr lvl="0">
              <a:buNone/>
            </a:pPr>
            <a:r>
              <a:rPr lang="lt-LT" sz="1900" dirty="0" smtClean="0"/>
              <a:t> </a:t>
            </a:r>
          </a:p>
          <a:p>
            <a:pPr lvl="0"/>
            <a:r>
              <a:rPr lang="lt-LT" sz="1900" dirty="0" smtClean="0"/>
              <a:t>Pamokoje skirti daugiau dėmesio  paaiškinimui, kaip mokymosi metu įgytos žinios gali būti  panaudojamos praktiškai.</a:t>
            </a:r>
          </a:p>
          <a:p>
            <a:pPr lvl="0">
              <a:buNone/>
            </a:pPr>
            <a:endParaRPr lang="lt-LT" sz="1900" dirty="0" smtClean="0"/>
          </a:p>
          <a:p>
            <a:pPr lvl="0"/>
            <a:r>
              <a:rPr lang="lt-LT" sz="1900" dirty="0" smtClean="0"/>
              <a:t>Mokiniams pateikti  daugiau probleminį mąstymą skatinančių užduočių, skatinti mokinius spręsti </a:t>
            </a:r>
            <a:r>
              <a:rPr lang="lt-LT" sz="1900" dirty="0" smtClean="0"/>
              <a:t>problemas.</a:t>
            </a:r>
          </a:p>
          <a:p>
            <a:pPr lvl="0">
              <a:buNone/>
            </a:pPr>
            <a:endParaRPr lang="lt-LT" sz="1900" dirty="0" smtClean="0"/>
          </a:p>
          <a:p>
            <a:pPr lvl="0"/>
            <a:r>
              <a:rPr lang="lt-LT" sz="1900" dirty="0" smtClean="0"/>
              <a:t>Bendradarbiauti su karjeros ugdymo koordinatoriumi, integruoti ugdymą karjerai į mokomąjį dalyką.</a:t>
            </a:r>
            <a:endParaRPr lang="lt-LT" sz="1900" dirty="0"/>
          </a:p>
          <a:p>
            <a:pPr>
              <a:buNone/>
            </a:pPr>
            <a:endParaRPr lang="lt-LT" sz="1900" dirty="0"/>
          </a:p>
          <a:p>
            <a:pPr>
              <a:buNone/>
            </a:pPr>
            <a:endParaRPr lang="lt-LT" sz="1900" dirty="0"/>
          </a:p>
          <a:p>
            <a:pPr>
              <a:buNone/>
            </a:pPr>
            <a:endParaRPr lang="lt-LT" dirty="0"/>
          </a:p>
          <a:p>
            <a:pPr>
              <a:buNone/>
            </a:pPr>
            <a:endParaRPr lang="lt-LT" dirty="0"/>
          </a:p>
        </p:txBody>
      </p:sp>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16</a:t>
            </a:fld>
            <a:endParaRPr lang="lt-L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28662" y="857232"/>
            <a:ext cx="6215106" cy="857256"/>
          </a:xfrm>
        </p:spPr>
        <p:txBody>
          <a:bodyPr>
            <a:normAutofit fontScale="90000"/>
          </a:bodyPr>
          <a:lstStyle/>
          <a:p>
            <a:pPr algn="ctr"/>
            <a:r>
              <a:rPr lang="lt-LT" dirty="0" smtClean="0"/>
              <a:t/>
            </a:r>
            <a:br>
              <a:rPr lang="lt-LT" dirty="0" smtClean="0"/>
            </a:br>
            <a:r>
              <a:rPr lang="lt-LT" dirty="0"/>
              <a:t/>
            </a:r>
            <a:br>
              <a:rPr lang="lt-LT" dirty="0"/>
            </a:br>
            <a:r>
              <a:rPr lang="lt-LT" sz="2000" dirty="0" smtClean="0"/>
              <a:t>Įsivertinimą atliko ir ataskaitą parengė </a:t>
            </a:r>
            <a:br>
              <a:rPr lang="lt-LT" sz="2000" dirty="0" smtClean="0"/>
            </a:br>
            <a:r>
              <a:rPr lang="lt-LT" sz="2000" dirty="0" smtClean="0"/>
              <a:t>Zarasų r. Antazavės Juozo Gruodžio gimnazijos </a:t>
            </a:r>
            <a:br>
              <a:rPr lang="lt-LT" sz="2000" dirty="0" smtClean="0"/>
            </a:br>
            <a:r>
              <a:rPr lang="lt-LT" sz="2000" dirty="0" smtClean="0"/>
              <a:t>darbo grupė </a:t>
            </a:r>
            <a:r>
              <a:rPr lang="lt-LT" sz="2000" dirty="0" smtClean="0"/>
              <a:t>teminiam nagrinėjimui ir veiklos kokybės įsivertinimui atlikti:</a:t>
            </a:r>
            <a:endParaRPr lang="lt-LT" sz="2000" dirty="0"/>
          </a:p>
        </p:txBody>
      </p:sp>
      <p:graphicFrame>
        <p:nvGraphicFramePr>
          <p:cNvPr id="5" name="Turinio vietos rezervavimo ženklas 4"/>
          <p:cNvGraphicFramePr>
            <a:graphicFrameLocks noGrp="1"/>
          </p:cNvGraphicFramePr>
          <p:nvPr>
            <p:ph idx="1"/>
          </p:nvPr>
        </p:nvGraphicFramePr>
        <p:xfrm>
          <a:off x="1500166" y="2428868"/>
          <a:ext cx="5500726" cy="2243455"/>
        </p:xfrm>
        <a:graphic>
          <a:graphicData uri="http://schemas.openxmlformats.org/drawingml/2006/table">
            <a:tbl>
              <a:tblPr firstRow="1" bandRow="1">
                <a:tableStyleId>{5940675A-B579-460E-94D1-54222C63F5DA}</a:tableStyleId>
              </a:tblPr>
              <a:tblGrid>
                <a:gridCol w="2357454"/>
                <a:gridCol w="3143272"/>
              </a:tblGrid>
              <a:tr h="370840">
                <a:tc>
                  <a:txBody>
                    <a:bodyPr/>
                    <a:lstStyle/>
                    <a:p>
                      <a:pPr marL="457200">
                        <a:lnSpc>
                          <a:spcPct val="115000"/>
                        </a:lnSpc>
                        <a:spcAft>
                          <a:spcPts val="0"/>
                        </a:spcAft>
                      </a:pPr>
                      <a:r>
                        <a:rPr lang="lt-LT" sz="1800" dirty="0"/>
                        <a:t>Grupės vadovas:</a:t>
                      </a:r>
                      <a:endParaRPr lang="lt-LT" sz="1800" dirty="0">
                        <a:latin typeface="Calibri"/>
                        <a:ea typeface="Batang"/>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15000"/>
                        </a:lnSpc>
                        <a:spcAft>
                          <a:spcPts val="0"/>
                        </a:spcAft>
                      </a:pPr>
                      <a:r>
                        <a:rPr lang="lt-LT" sz="1800" dirty="0" smtClean="0"/>
                        <a:t> Regina </a:t>
                      </a:r>
                      <a:r>
                        <a:rPr lang="lt-LT" sz="1800" dirty="0"/>
                        <a:t>Masiulienė</a:t>
                      </a:r>
                      <a:endParaRPr lang="lt-LT" sz="1800" dirty="0">
                        <a:latin typeface="Calibri"/>
                        <a:ea typeface="Batang"/>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marL="457200">
                        <a:lnSpc>
                          <a:spcPct val="115000"/>
                        </a:lnSpc>
                        <a:spcAft>
                          <a:spcPts val="0"/>
                        </a:spcAft>
                      </a:pPr>
                      <a:r>
                        <a:rPr lang="lt-LT" sz="1800" dirty="0"/>
                        <a:t>Grupės nariai:</a:t>
                      </a:r>
                      <a:endParaRPr lang="lt-LT" sz="1800" dirty="0">
                        <a:latin typeface="Calibri"/>
                        <a:ea typeface="Batang"/>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indent="68580">
                        <a:lnSpc>
                          <a:spcPct val="115000"/>
                        </a:lnSpc>
                        <a:spcAft>
                          <a:spcPts val="0"/>
                        </a:spcAft>
                      </a:pPr>
                      <a:r>
                        <a:rPr lang="lt-LT" sz="1800" dirty="0"/>
                        <a:t>Jovita </a:t>
                      </a:r>
                      <a:r>
                        <a:rPr lang="lt-LT" sz="1800" dirty="0" err="1"/>
                        <a:t>Vainikevičiūtė</a:t>
                      </a:r>
                      <a:endParaRPr lang="lt-LT" sz="1800" dirty="0"/>
                    </a:p>
                    <a:p>
                      <a:pPr indent="68580">
                        <a:lnSpc>
                          <a:spcPct val="115000"/>
                        </a:lnSpc>
                        <a:spcAft>
                          <a:spcPts val="0"/>
                        </a:spcAft>
                      </a:pPr>
                      <a:r>
                        <a:rPr lang="lt-LT" sz="1800" dirty="0"/>
                        <a:t>Darius </a:t>
                      </a:r>
                      <a:r>
                        <a:rPr lang="lt-LT" sz="1800" dirty="0" err="1"/>
                        <a:t>Tvardauskas</a:t>
                      </a:r>
                      <a:endParaRPr lang="lt-LT" sz="1800" dirty="0"/>
                    </a:p>
                    <a:p>
                      <a:pPr indent="68580">
                        <a:lnSpc>
                          <a:spcPct val="115000"/>
                        </a:lnSpc>
                        <a:spcAft>
                          <a:spcPts val="0"/>
                        </a:spcAft>
                      </a:pPr>
                      <a:r>
                        <a:rPr lang="lt-LT" sz="1800" dirty="0"/>
                        <a:t>Diana </a:t>
                      </a:r>
                      <a:r>
                        <a:rPr lang="lt-LT" sz="1800" dirty="0" err="1"/>
                        <a:t>Rožkovienė</a:t>
                      </a:r>
                      <a:endParaRPr lang="lt-LT" sz="1800" dirty="0"/>
                    </a:p>
                    <a:p>
                      <a:pPr indent="68580">
                        <a:lnSpc>
                          <a:spcPct val="115000"/>
                        </a:lnSpc>
                        <a:spcAft>
                          <a:spcPts val="0"/>
                        </a:spcAft>
                      </a:pPr>
                      <a:r>
                        <a:rPr lang="lt-LT" sz="1800" dirty="0"/>
                        <a:t>Janina </a:t>
                      </a:r>
                      <a:r>
                        <a:rPr lang="lt-LT" sz="1800" dirty="0" err="1"/>
                        <a:t>Malcienė</a:t>
                      </a:r>
                      <a:endParaRPr lang="lt-LT" sz="1800" dirty="0"/>
                    </a:p>
                    <a:p>
                      <a:pPr indent="68580">
                        <a:lnSpc>
                          <a:spcPct val="115000"/>
                        </a:lnSpc>
                        <a:spcAft>
                          <a:spcPts val="0"/>
                        </a:spcAft>
                      </a:pPr>
                      <a:r>
                        <a:rPr lang="lt-LT" sz="1800" dirty="0"/>
                        <a:t>Rūta Daumantienė</a:t>
                      </a:r>
                    </a:p>
                    <a:p>
                      <a:pPr indent="68580">
                        <a:lnSpc>
                          <a:spcPct val="115000"/>
                        </a:lnSpc>
                        <a:spcAft>
                          <a:spcPts val="0"/>
                        </a:spcAft>
                      </a:pPr>
                      <a:r>
                        <a:rPr lang="lt-LT" sz="1800" dirty="0"/>
                        <a:t>Rasa </a:t>
                      </a:r>
                      <a:r>
                        <a:rPr lang="lt-LT" sz="1800" dirty="0" err="1"/>
                        <a:t>Šeduikienė</a:t>
                      </a:r>
                      <a:endParaRPr lang="lt-LT" sz="1800" dirty="0">
                        <a:latin typeface="Calibri"/>
                        <a:ea typeface="Batang"/>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6" name="Skaidrės numerio vietos rezervavimo ženklas 5"/>
          <p:cNvSpPr>
            <a:spLocks noGrp="1"/>
          </p:cNvSpPr>
          <p:nvPr>
            <p:ph type="sldNum" sz="quarter" idx="12"/>
          </p:nvPr>
        </p:nvSpPr>
        <p:spPr/>
        <p:txBody>
          <a:bodyPr/>
          <a:lstStyle/>
          <a:p>
            <a:fld id="{913756CA-5355-4DEE-B363-BB963F924536}" type="slidenum">
              <a:rPr lang="lt-LT" smtClean="0"/>
              <a:pPr/>
              <a:t>17</a:t>
            </a:fld>
            <a:endParaRPr lang="lt-L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1000108"/>
            <a:ext cx="7429552" cy="1928826"/>
          </a:xfrm>
        </p:spPr>
        <p:txBody>
          <a:bodyPr>
            <a:normAutofit fontScale="90000"/>
          </a:bodyPr>
          <a:lstStyle/>
          <a:p>
            <a:pPr algn="ctr"/>
            <a:r>
              <a:rPr lang="lt-LT" i="1" dirty="0" smtClean="0"/>
              <a:t/>
            </a:r>
            <a:br>
              <a:rPr lang="lt-LT" i="1" dirty="0" smtClean="0"/>
            </a:br>
            <a:r>
              <a:rPr lang="lt-LT" i="1" dirty="0" smtClean="0"/>
              <a:t/>
            </a:r>
            <a:br>
              <a:rPr lang="lt-LT" i="1" dirty="0" smtClean="0"/>
            </a:br>
            <a:r>
              <a:rPr lang="lt-LT" sz="2200" dirty="0" smtClean="0"/>
              <a:t>,,Žmogui nepakanka kaupti žinias, reikia mokėti iš jų gauti palūkanas“</a:t>
            </a:r>
            <a:br>
              <a:rPr lang="lt-LT" sz="2200" dirty="0" smtClean="0"/>
            </a:br>
            <a:r>
              <a:rPr lang="lt-LT" sz="2200" dirty="0" smtClean="0"/>
              <a:t/>
            </a:r>
            <a:br>
              <a:rPr lang="lt-LT" sz="2200" dirty="0" smtClean="0"/>
            </a:br>
            <a:r>
              <a:rPr lang="lt-LT" sz="2200" dirty="0" smtClean="0"/>
              <a:t>J. V. Getė </a:t>
            </a:r>
            <a:r>
              <a:rPr lang="lt-LT" sz="2200" i="1" dirty="0" smtClean="0"/>
              <a:t/>
            </a:r>
            <a:br>
              <a:rPr lang="lt-LT" sz="2200" i="1" dirty="0" smtClean="0"/>
            </a:br>
            <a:endParaRPr lang="lt-LT" sz="2200" dirty="0"/>
          </a:p>
        </p:txBody>
      </p:sp>
      <p:pic>
        <p:nvPicPr>
          <p:cNvPr id="1026" name="Picture 2" descr="C:\Users\IT_klase\AppData\Local\Microsoft\Windows\INetCache\IE\I2KI5BJF\emoticon-2643813_1280[1].jpg"/>
          <p:cNvPicPr>
            <a:picLocks noGrp="1" noChangeAspect="1" noChangeArrowheads="1"/>
          </p:cNvPicPr>
          <p:nvPr>
            <p:ph idx="1"/>
          </p:nvPr>
        </p:nvPicPr>
        <p:blipFill>
          <a:blip r:embed="rId2" cstate="print"/>
          <a:stretch>
            <a:fillRect/>
          </a:stretch>
        </p:blipFill>
        <p:spPr bwMode="auto">
          <a:xfrm>
            <a:off x="2857488" y="3000372"/>
            <a:ext cx="2743200" cy="2743200"/>
          </a:xfrm>
          <a:prstGeom prst="rect">
            <a:avLst/>
          </a:prstGeom>
          <a:noFill/>
        </p:spPr>
      </p:pic>
      <p:sp>
        <p:nvSpPr>
          <p:cNvPr id="4" name="Skaidrės numerio vietos rezervavimo ženklas 3"/>
          <p:cNvSpPr>
            <a:spLocks noGrp="1"/>
          </p:cNvSpPr>
          <p:nvPr>
            <p:ph type="sldNum" sz="quarter" idx="12"/>
          </p:nvPr>
        </p:nvSpPr>
        <p:spPr/>
        <p:txBody>
          <a:bodyPr/>
          <a:lstStyle/>
          <a:p>
            <a:fld id="{913756CA-5355-4DEE-B363-BB963F924536}" type="slidenum">
              <a:rPr lang="lt-LT" smtClean="0"/>
              <a:pPr/>
              <a:t>18</a:t>
            </a:fld>
            <a:endParaRPr lang="lt-L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abangus">
  <a:themeElements>
    <a:clrScheme name="Prabangus">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rabangus">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rabangu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339</TotalTime>
  <Words>1254</Words>
  <Application>Microsoft Office PowerPoint</Application>
  <PresentationFormat>Demonstracija ekrane (4:3)</PresentationFormat>
  <Paragraphs>160</Paragraphs>
  <Slides>18</Slides>
  <Notes>0</Notes>
  <HiddenSlides>0</HiddenSlides>
  <MMClips>0</MMClips>
  <ScaleCrop>false</ScaleCrop>
  <HeadingPairs>
    <vt:vector size="4" baseType="variant">
      <vt:variant>
        <vt:lpstr>Tema</vt:lpstr>
      </vt:variant>
      <vt:variant>
        <vt:i4>1</vt:i4>
      </vt:variant>
      <vt:variant>
        <vt:lpstr>Skaidrių pavadinimai</vt:lpstr>
      </vt:variant>
      <vt:variant>
        <vt:i4>18</vt:i4>
      </vt:variant>
    </vt:vector>
  </HeadingPairs>
  <TitlesOfParts>
    <vt:vector size="19" baseType="lpstr">
      <vt:lpstr>Prabangus</vt:lpstr>
      <vt:lpstr>  Zarasų r. Antazavės Juozo Gruodžio gimnazija  Veiklos kokybės įsivertinimo ataskaita </vt:lpstr>
      <vt:lpstr>   Veiklos sritis, tema, veiklos rodiklis </vt:lpstr>
      <vt:lpstr>Tyrimo nuostatos</vt:lpstr>
      <vt:lpstr>  Veiklos rodiklis  </vt:lpstr>
      <vt:lpstr> Raktiniai žodžiai </vt:lpstr>
      <vt:lpstr>Detalus rodiklio aprašymas </vt:lpstr>
      <vt:lpstr>Taikyti metodai, įrodymai, šaltiniai įsivertinimui</vt:lpstr>
      <vt:lpstr>Bendri anketinės apklausos duomenys</vt:lpstr>
      <vt:lpstr>Rodiklis „Mokymosi lūkesčiai ir mokinių skatinimas“. Mokytojų apklausa</vt:lpstr>
      <vt:lpstr>Rodiklis „Mokymosi lūkesčiai ir mokinių skatinimas“ Mokinių apklausa</vt:lpstr>
      <vt:lpstr>Rodiklis „Mokymosi lūkesčiai ir mokinių skatinimas“ Tėvų apklausa</vt:lpstr>
      <vt:lpstr>Bendros išvados </vt:lpstr>
      <vt:lpstr>Bendros išvados</vt:lpstr>
      <vt:lpstr>Bendros išvados</vt:lpstr>
      <vt:lpstr>Išvados</vt:lpstr>
      <vt:lpstr>Rekomendacijos gimnazijos veiklos tobulinimui</vt:lpstr>
      <vt:lpstr>  Įsivertinimą atliko ir ataskaitą parengė  Zarasų r. Antazavės Juozo Gruodžio gimnazijos  darbo grupė teminiam nagrinėjimui ir veiklos kokybės įsivertinimui atlikti:</vt:lpstr>
      <vt:lpstr>  ,,Žmogui nepakanka kaupti žinias, reikia mokėti iš jų gauti palūkanas“  J. V. Getė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Zarasų r. Antazavės Juozo Gruodžio gimnazija 2020-2021 m. m. veiklos kokybės įsivertinimo ataskaita</dc:title>
  <dc:creator>IT_klase</dc:creator>
  <cp:lastModifiedBy>Guest</cp:lastModifiedBy>
  <cp:revision>45</cp:revision>
  <dcterms:created xsi:type="dcterms:W3CDTF">2021-06-17T06:05:08Z</dcterms:created>
  <dcterms:modified xsi:type="dcterms:W3CDTF">2021-06-21T06:55:56Z</dcterms:modified>
</cp:coreProperties>
</file>