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40" r:id="rId1"/>
  </p:sldMasterIdLst>
  <p:notesMasterIdLst>
    <p:notesMasterId r:id="rId35"/>
  </p:notesMasterIdLst>
  <p:sldIdLst>
    <p:sldId id="256" r:id="rId2"/>
    <p:sldId id="275" r:id="rId3"/>
    <p:sldId id="276" r:id="rId4"/>
    <p:sldId id="259" r:id="rId5"/>
    <p:sldId id="260" r:id="rId6"/>
    <p:sldId id="261" r:id="rId7"/>
    <p:sldId id="263" r:id="rId8"/>
    <p:sldId id="291" r:id="rId9"/>
    <p:sldId id="293" r:id="rId10"/>
    <p:sldId id="270" r:id="rId11"/>
    <p:sldId id="294" r:id="rId12"/>
    <p:sldId id="277" r:id="rId13"/>
    <p:sldId id="295" r:id="rId14"/>
    <p:sldId id="279" r:id="rId15"/>
    <p:sldId id="292" r:id="rId16"/>
    <p:sldId id="296" r:id="rId17"/>
    <p:sldId id="281" r:id="rId18"/>
    <p:sldId id="297" r:id="rId19"/>
    <p:sldId id="282" r:id="rId20"/>
    <p:sldId id="298" r:id="rId21"/>
    <p:sldId id="283" r:id="rId22"/>
    <p:sldId id="290" r:id="rId23"/>
    <p:sldId id="284" r:id="rId24"/>
    <p:sldId id="285" r:id="rId25"/>
    <p:sldId id="286" r:id="rId26"/>
    <p:sldId id="289" r:id="rId27"/>
    <p:sldId id="266" r:id="rId28"/>
    <p:sldId id="287" r:id="rId29"/>
    <p:sldId id="288" r:id="rId30"/>
    <p:sldId id="271" r:id="rId31"/>
    <p:sldId id="272" r:id="rId32"/>
    <p:sldId id="274" r:id="rId33"/>
    <p:sldId id="273" r:id="rId3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73" autoAdjust="0"/>
  </p:normalViewPr>
  <p:slideViewPr>
    <p:cSldViewPr>
      <p:cViewPr varScale="1">
        <p:scale>
          <a:sx n="68" d="100"/>
          <a:sy n="68" d="100"/>
        </p:scale>
        <p:origin x="146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710"/>
    </p:cViewPr>
  </p:sorterViewPr>
  <p:notesViewPr>
    <p:cSldViewPr>
      <p:cViewPr varScale="1">
        <p:scale>
          <a:sx n="65" d="100"/>
          <a:sy n="65" d="100"/>
        </p:scale>
        <p:origin x="-475"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19BEB8-544D-46A1-B4BC-3E41E39990B2}" type="datetimeFigureOut">
              <a:rPr lang="lt-LT" smtClean="0"/>
              <a:pPr/>
              <a:t>2025-04-14</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F279B4-9303-4965-B26C-57B1A7EB6716}"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a:p>
        </p:txBody>
      </p:sp>
      <p:sp>
        <p:nvSpPr>
          <p:cNvPr id="4" name="Skaidrės numerio vietos rezervavimo ženklas 3"/>
          <p:cNvSpPr>
            <a:spLocks noGrp="1"/>
          </p:cNvSpPr>
          <p:nvPr>
            <p:ph type="sldNum" sz="quarter" idx="10"/>
          </p:nvPr>
        </p:nvSpPr>
        <p:spPr/>
        <p:txBody>
          <a:bodyPr/>
          <a:lstStyle/>
          <a:p>
            <a:fld id="{8BF279B4-9303-4965-B26C-57B1A7EB6716}" type="slidenum">
              <a:rPr lang="lt-LT" smtClean="0"/>
              <a:pPr/>
              <a:t>1</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7" name="Tiesioji jungtis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Antraštė 28"/>
          <p:cNvSpPr>
            <a:spLocks noGrp="1"/>
          </p:cNvSpPr>
          <p:nvPr>
            <p:ph type="ctrTitle"/>
          </p:nvPr>
        </p:nvSpPr>
        <p:spPr>
          <a:xfrm>
            <a:off x="381000" y="4853411"/>
            <a:ext cx="8458200" cy="1222375"/>
          </a:xfrm>
        </p:spPr>
        <p:txBody>
          <a:bodyPr anchor="t"/>
          <a:lstStyle/>
          <a:p>
            <a:r>
              <a:rPr kumimoji="0" lang="lt-LT"/>
              <a:t>Spustelėkite, jei norite keisite ruoš. pav. stilių</a:t>
            </a:r>
            <a:endParaRPr kumimoji="0" lang="en-US"/>
          </a:p>
        </p:txBody>
      </p:sp>
      <p:sp>
        <p:nvSpPr>
          <p:cNvPr id="9" name="Paantraštė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a:t>Spustelėkite ruošinio paantraštės stiliui keisti</a:t>
            </a:r>
            <a:endParaRPr kumimoji="0" lang="en-US"/>
          </a:p>
        </p:txBody>
      </p:sp>
      <p:sp>
        <p:nvSpPr>
          <p:cNvPr id="16" name="Datos vietos rezervavimo ženklas 15"/>
          <p:cNvSpPr>
            <a:spLocks noGrp="1"/>
          </p:cNvSpPr>
          <p:nvPr>
            <p:ph type="dt" sz="half" idx="10"/>
          </p:nvPr>
        </p:nvSpPr>
        <p:spPr/>
        <p:txBody>
          <a:bodyPr/>
          <a:lstStyle/>
          <a:p>
            <a:fld id="{B662DE05-0864-43BE-A742-FCBFD3CBBB7F}" type="datetime1">
              <a:rPr lang="lt-LT" smtClean="0"/>
              <a:pPr/>
              <a:t>2025-04-14</a:t>
            </a:fld>
            <a:endParaRPr lang="lt-LT"/>
          </a:p>
        </p:txBody>
      </p:sp>
      <p:sp>
        <p:nvSpPr>
          <p:cNvPr id="2" name="Poraštės vietos rezervavimo ženklas 1"/>
          <p:cNvSpPr>
            <a:spLocks noGrp="1"/>
          </p:cNvSpPr>
          <p:nvPr>
            <p:ph type="ftr" sz="quarter" idx="11"/>
          </p:nvPr>
        </p:nvSpPr>
        <p:spPr/>
        <p:txBody>
          <a:bodyPr/>
          <a:lstStyle/>
          <a:p>
            <a:endParaRPr lang="lt-LT"/>
          </a:p>
        </p:txBody>
      </p:sp>
      <p:sp>
        <p:nvSpPr>
          <p:cNvPr id="15" name="Skaidrės numerio vietos rezervavimo ženklas 14"/>
          <p:cNvSpPr>
            <a:spLocks noGrp="1"/>
          </p:cNvSpPr>
          <p:nvPr>
            <p:ph type="sldNum" sz="quarter" idx="12"/>
          </p:nvPr>
        </p:nvSpPr>
        <p:spPr>
          <a:xfrm>
            <a:off x="8229600" y="6473952"/>
            <a:ext cx="758952" cy="246888"/>
          </a:xfrm>
        </p:spPr>
        <p:txBody>
          <a:bodyPr/>
          <a:lstStyle/>
          <a:p>
            <a:fld id="{913756CA-5355-4DEE-B363-BB963F924536}"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2" name="Antraštė 21"/>
          <p:cNvSpPr>
            <a:spLocks noGrp="1"/>
          </p:cNvSpPr>
          <p:nvPr>
            <p:ph type="title"/>
          </p:nvPr>
        </p:nvSpPr>
        <p:spPr/>
        <p:txBody>
          <a:bodyPr/>
          <a:lstStyle/>
          <a:p>
            <a:r>
              <a:rPr kumimoji="0" lang="lt-LT"/>
              <a:t>Spustelėkite, jei norite keisite ruoš. pav. stilių</a:t>
            </a:r>
            <a:endParaRPr kumimoji="0" lang="en-US"/>
          </a:p>
        </p:txBody>
      </p:sp>
      <p:sp>
        <p:nvSpPr>
          <p:cNvPr id="27" name="Turinio vietos rezervavimo ženklas 26"/>
          <p:cNvSpPr>
            <a:spLocks noGrp="1"/>
          </p:cNvSpPr>
          <p:nvPr>
            <p:ph idx="1"/>
          </p:nvPr>
        </p:nvSpPr>
        <p:spPr/>
        <p:txBody>
          <a:body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25" name="Datos vietos rezervavimo ženklas 24"/>
          <p:cNvSpPr>
            <a:spLocks noGrp="1"/>
          </p:cNvSpPr>
          <p:nvPr>
            <p:ph type="dt" sz="half" idx="10"/>
          </p:nvPr>
        </p:nvSpPr>
        <p:spPr/>
        <p:txBody>
          <a:bodyPr/>
          <a:lstStyle/>
          <a:p>
            <a:fld id="{535C3AB8-7661-45B6-9F41-1C6B66656D46}" type="datetime1">
              <a:rPr lang="lt-LT" smtClean="0"/>
              <a:pPr/>
              <a:t>2025-04-14</a:t>
            </a:fld>
            <a:endParaRPr lang="lt-LT"/>
          </a:p>
        </p:txBody>
      </p:sp>
      <p:sp>
        <p:nvSpPr>
          <p:cNvPr id="19" name="Poraštės vietos rezervavimo ženklas 18"/>
          <p:cNvSpPr>
            <a:spLocks noGrp="1"/>
          </p:cNvSpPr>
          <p:nvPr>
            <p:ph type="ftr" sz="quarter" idx="11"/>
          </p:nvPr>
        </p:nvSpPr>
        <p:spPr>
          <a:xfrm>
            <a:off x="3581400" y="76200"/>
            <a:ext cx="2895600" cy="288925"/>
          </a:xfrm>
        </p:spPr>
        <p:txBody>
          <a:bodyPr/>
          <a:lstStyle/>
          <a:p>
            <a:endParaRPr lang="lt-LT"/>
          </a:p>
        </p:txBody>
      </p:sp>
      <p:sp>
        <p:nvSpPr>
          <p:cNvPr id="16" name="Skaidrės numerio vietos rezervavimo ženklas 15"/>
          <p:cNvSpPr>
            <a:spLocks noGrp="1"/>
          </p:cNvSpPr>
          <p:nvPr>
            <p:ph type="sldNum" sz="quarter" idx="12"/>
          </p:nvPr>
        </p:nvSpPr>
        <p:spPr>
          <a:xfrm>
            <a:off x="8229600" y="6473952"/>
            <a:ext cx="758952" cy="246888"/>
          </a:xfrm>
        </p:spPr>
        <p:txBody>
          <a:bodyPr/>
          <a:lstStyle/>
          <a:p>
            <a:fld id="{913756CA-5355-4DEE-B363-BB963F924536}"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3">
        <a:schemeClr val="bg2"/>
      </p:bgRef>
    </p:bg>
    <p:spTree>
      <p:nvGrpSpPr>
        <p:cNvPr id="1" name=""/>
        <p:cNvGrpSpPr/>
        <p:nvPr/>
      </p:nvGrpSpPr>
      <p:grpSpPr>
        <a:xfrm>
          <a:off x="0" y="0"/>
          <a:ext cx="0" cy="0"/>
          <a:chOff x="0" y="0"/>
          <a:chExt cx="0" cy="0"/>
        </a:xfrm>
      </p:grpSpPr>
      <p:sp>
        <p:nvSpPr>
          <p:cNvPr id="7" name="Tiesioji jungtis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ksto vietos rezervavimo ženklas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a:t>Spustelėkite ruošinio teksto stiliams keisti</a:t>
            </a:r>
          </a:p>
        </p:txBody>
      </p:sp>
      <p:sp>
        <p:nvSpPr>
          <p:cNvPr id="19" name="Datos vietos rezervavimo ženklas 18"/>
          <p:cNvSpPr>
            <a:spLocks noGrp="1"/>
          </p:cNvSpPr>
          <p:nvPr>
            <p:ph type="dt" sz="half" idx="10"/>
          </p:nvPr>
        </p:nvSpPr>
        <p:spPr/>
        <p:txBody>
          <a:bodyPr/>
          <a:lstStyle/>
          <a:p>
            <a:fld id="{E699B100-2925-4625-BB75-3C542735DE8E}" type="datetime1">
              <a:rPr lang="lt-LT" smtClean="0"/>
              <a:pPr/>
              <a:t>2025-04-14</a:t>
            </a:fld>
            <a:endParaRPr lang="lt-LT"/>
          </a:p>
        </p:txBody>
      </p:sp>
      <p:sp>
        <p:nvSpPr>
          <p:cNvPr id="11" name="Poraštės vietos rezervavimo ženklas 10"/>
          <p:cNvSpPr>
            <a:spLocks noGrp="1"/>
          </p:cNvSpPr>
          <p:nvPr>
            <p:ph type="ftr" sz="quarter" idx="11"/>
          </p:nvPr>
        </p:nvSpPr>
        <p:spPr/>
        <p:txBody>
          <a:bodyPr/>
          <a:lstStyle/>
          <a:p>
            <a:endParaRPr lang="lt-LT"/>
          </a:p>
        </p:txBody>
      </p:sp>
      <p:sp>
        <p:nvSpPr>
          <p:cNvPr id="16" name="Skaidrės numerio vietos rezervavimo ženklas 15"/>
          <p:cNvSpPr>
            <a:spLocks noGrp="1"/>
          </p:cNvSpPr>
          <p:nvPr>
            <p:ph type="sldNum" sz="quarter" idx="12"/>
          </p:nvPr>
        </p:nvSpPr>
        <p:spPr/>
        <p:txBody>
          <a:bodyPr/>
          <a:lstStyle/>
          <a:p>
            <a:fld id="{913756CA-5355-4DEE-B363-BB963F924536}" type="slidenum">
              <a:rPr lang="lt-LT" smtClean="0"/>
              <a:pPr/>
              <a:t>‹#›</a:t>
            </a:fld>
            <a:endParaRPr lang="lt-LT"/>
          </a:p>
        </p:txBody>
      </p:sp>
      <p:sp>
        <p:nvSpPr>
          <p:cNvPr id="8" name="Antraštė 7"/>
          <p:cNvSpPr>
            <a:spLocks noGrp="1"/>
          </p:cNvSpPr>
          <p:nvPr>
            <p:ph type="title"/>
          </p:nvPr>
        </p:nvSpPr>
        <p:spPr>
          <a:xfrm>
            <a:off x="180475" y="2947085"/>
            <a:ext cx="8686800" cy="1184825"/>
          </a:xfrm>
        </p:spPr>
        <p:txBody>
          <a:bodyPr rtlCol="0" anchor="t"/>
          <a:lstStyle>
            <a:lvl1pPr algn="r">
              <a:defRPr/>
            </a:lvl1pPr>
          </a:lstStyle>
          <a:p>
            <a:r>
              <a:rPr kumimoji="0" lang="lt-LT"/>
              <a:t>Spustelėkite, jei norite keisite ruoš. pav. stilių</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0" name="Antraštė 19"/>
          <p:cNvSpPr>
            <a:spLocks noGrp="1"/>
          </p:cNvSpPr>
          <p:nvPr>
            <p:ph type="title"/>
          </p:nvPr>
        </p:nvSpPr>
        <p:spPr>
          <a:xfrm>
            <a:off x="301752" y="457200"/>
            <a:ext cx="8686800" cy="841248"/>
          </a:xfrm>
        </p:spPr>
        <p:txBody>
          <a:bodyPr/>
          <a:lstStyle/>
          <a:p>
            <a:r>
              <a:rPr kumimoji="0" lang="lt-LT"/>
              <a:t>Spustelėkite, jei norite keisite ruoš. pav. stilių</a:t>
            </a:r>
            <a:endParaRPr kumimoji="0" lang="en-US"/>
          </a:p>
        </p:txBody>
      </p:sp>
      <p:sp>
        <p:nvSpPr>
          <p:cNvPr id="14" name="Turinio vietos rezervavimo ženklas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13" name="Turinio vietos rezervavimo ženklas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21" name="Datos vietos rezervavimo ženklas 20"/>
          <p:cNvSpPr>
            <a:spLocks noGrp="1"/>
          </p:cNvSpPr>
          <p:nvPr>
            <p:ph type="dt" sz="half" idx="10"/>
          </p:nvPr>
        </p:nvSpPr>
        <p:spPr/>
        <p:txBody>
          <a:bodyPr/>
          <a:lstStyle/>
          <a:p>
            <a:fld id="{6781145C-9B89-4480-8397-1DFDE3D22AA5}" type="datetime1">
              <a:rPr lang="lt-LT" smtClean="0"/>
              <a:pPr/>
              <a:t>2025-04-14</a:t>
            </a:fld>
            <a:endParaRPr lang="lt-LT"/>
          </a:p>
        </p:txBody>
      </p:sp>
      <p:sp>
        <p:nvSpPr>
          <p:cNvPr id="10" name="Poraštės vietos rezervavimo ženklas 9"/>
          <p:cNvSpPr>
            <a:spLocks noGrp="1"/>
          </p:cNvSpPr>
          <p:nvPr>
            <p:ph type="ftr" sz="quarter" idx="11"/>
          </p:nvPr>
        </p:nvSpPr>
        <p:spPr/>
        <p:txBody>
          <a:bodyPr/>
          <a:lstStyle/>
          <a:p>
            <a:endParaRPr lang="lt-LT"/>
          </a:p>
        </p:txBody>
      </p:sp>
      <p:sp>
        <p:nvSpPr>
          <p:cNvPr id="31" name="Skaidrės numerio vietos rezervavimo ženklas 30"/>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9" name="Antraštė 28"/>
          <p:cNvSpPr>
            <a:spLocks noGrp="1"/>
          </p:cNvSpPr>
          <p:nvPr>
            <p:ph type="title"/>
          </p:nvPr>
        </p:nvSpPr>
        <p:spPr>
          <a:xfrm>
            <a:off x="304800" y="5410200"/>
            <a:ext cx="8610600" cy="882650"/>
          </a:xfrm>
        </p:spPr>
        <p:txBody>
          <a:bodyPr anchor="ctr"/>
          <a:lstStyle>
            <a:lvl1pPr>
              <a:defRPr/>
            </a:lvl1pPr>
          </a:lstStyle>
          <a:p>
            <a:r>
              <a:rPr kumimoji="0" lang="lt-LT"/>
              <a:t>Spustelėkite, jei norite keisite ruoš. pav. stilių</a:t>
            </a:r>
            <a:endParaRPr kumimoji="0" lang="en-US"/>
          </a:p>
        </p:txBody>
      </p:sp>
      <p:sp>
        <p:nvSpPr>
          <p:cNvPr id="13" name="Teksto vietos rezervavimo ženklas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a:t>Spustelėkite ruošinio teksto stiliams keisti</a:t>
            </a:r>
          </a:p>
        </p:txBody>
      </p:sp>
      <p:sp>
        <p:nvSpPr>
          <p:cNvPr id="25" name="Teksto vietos rezervavimo ženklas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a:t>Spustelėkite ruošinio teksto stiliams keisti</a:t>
            </a:r>
          </a:p>
        </p:txBody>
      </p:sp>
      <p:sp>
        <p:nvSpPr>
          <p:cNvPr id="4" name="Turinio vietos rezervavimo ženklas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28" name="Turinio vietos rezervavimo ženklas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10" name="Datos vietos rezervavimo ženklas 9"/>
          <p:cNvSpPr>
            <a:spLocks noGrp="1"/>
          </p:cNvSpPr>
          <p:nvPr>
            <p:ph type="dt" sz="half" idx="10"/>
          </p:nvPr>
        </p:nvSpPr>
        <p:spPr/>
        <p:txBody>
          <a:bodyPr/>
          <a:lstStyle/>
          <a:p>
            <a:fld id="{77932E28-0511-478A-98FD-CEA029211381}" type="datetime1">
              <a:rPr lang="lt-LT" smtClean="0"/>
              <a:pPr/>
              <a:t>2025-04-14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a:xfrm>
            <a:off x="8229600" y="6477000"/>
            <a:ext cx="762000" cy="246888"/>
          </a:xfrm>
        </p:spPr>
        <p:txBody>
          <a:bodyPr/>
          <a:lstStyle/>
          <a:p>
            <a:fld id="{913756CA-5355-4DEE-B363-BB963F924536}" type="slidenum">
              <a:rPr lang="lt-LT" smtClean="0"/>
              <a:pPr/>
              <a:t>‹#›</a:t>
            </a:fld>
            <a:endParaRPr lang="lt-LT"/>
          </a:p>
        </p:txBody>
      </p:sp>
      <p:sp>
        <p:nvSpPr>
          <p:cNvPr id="11" name="Tiesioji jungtis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0" name="Antraštė 29"/>
          <p:cNvSpPr>
            <a:spLocks noGrp="1"/>
          </p:cNvSpPr>
          <p:nvPr>
            <p:ph type="title"/>
          </p:nvPr>
        </p:nvSpPr>
        <p:spPr>
          <a:xfrm>
            <a:off x="301752" y="457200"/>
            <a:ext cx="8686800" cy="841248"/>
          </a:xfrm>
        </p:spPr>
        <p:txBody>
          <a:bodyPr/>
          <a:lstStyle/>
          <a:p>
            <a:r>
              <a:rPr kumimoji="0" lang="lt-LT"/>
              <a:t>Spustelėkite, jei norite keisite ruoš. pav. stilių</a:t>
            </a:r>
            <a:endParaRPr kumimoji="0" lang="en-US"/>
          </a:p>
        </p:txBody>
      </p:sp>
      <p:sp>
        <p:nvSpPr>
          <p:cNvPr id="12" name="Datos vietos rezervavimo ženklas 11"/>
          <p:cNvSpPr>
            <a:spLocks noGrp="1"/>
          </p:cNvSpPr>
          <p:nvPr>
            <p:ph type="dt" sz="half" idx="10"/>
          </p:nvPr>
        </p:nvSpPr>
        <p:spPr/>
        <p:txBody>
          <a:bodyPr/>
          <a:lstStyle/>
          <a:p>
            <a:fld id="{BBDC9129-5252-429B-8AC9-1DF633E27065}" type="datetime1">
              <a:rPr lang="lt-LT" smtClean="0"/>
              <a:pPr/>
              <a:t>2025-04-14</a:t>
            </a:fld>
            <a:endParaRPr lang="lt-LT"/>
          </a:p>
        </p:txBody>
      </p:sp>
      <p:sp>
        <p:nvSpPr>
          <p:cNvPr id="21" name="Poraštės vietos rezervavimo ženklas 20"/>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3" name="Datos vietos rezervavimo ženklas 2"/>
          <p:cNvSpPr>
            <a:spLocks noGrp="1"/>
          </p:cNvSpPr>
          <p:nvPr>
            <p:ph type="dt" sz="half" idx="10"/>
          </p:nvPr>
        </p:nvSpPr>
        <p:spPr/>
        <p:txBody>
          <a:bodyPr/>
          <a:lstStyle/>
          <a:p>
            <a:fld id="{76058471-5E1A-4616-9A60-7FC8ABBE6E74}" type="datetime1">
              <a:rPr lang="lt-LT" smtClean="0"/>
              <a:pPr/>
              <a:t>2025-04-14</a:t>
            </a:fld>
            <a:endParaRPr lang="lt-LT"/>
          </a:p>
        </p:txBody>
      </p:sp>
      <p:sp>
        <p:nvSpPr>
          <p:cNvPr id="24" name="Poraštės vietos rezervavimo ženklas 23"/>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Tiesioji jungtis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Antraštė 11"/>
          <p:cNvSpPr>
            <a:spLocks noGrp="1"/>
          </p:cNvSpPr>
          <p:nvPr>
            <p:ph type="title"/>
          </p:nvPr>
        </p:nvSpPr>
        <p:spPr>
          <a:xfrm>
            <a:off x="457200" y="5486400"/>
            <a:ext cx="8458200" cy="520700"/>
          </a:xfrm>
        </p:spPr>
        <p:txBody>
          <a:bodyPr anchor="ctr"/>
          <a:lstStyle>
            <a:lvl1pPr algn="l">
              <a:buNone/>
              <a:defRPr sz="2000" b="1"/>
            </a:lvl1pPr>
          </a:lstStyle>
          <a:p>
            <a:r>
              <a:rPr kumimoji="0" lang="lt-LT"/>
              <a:t>Spustelėkite, jei norite keisite ruoš. pav. stilių</a:t>
            </a:r>
            <a:endParaRPr kumimoji="0" lang="en-US"/>
          </a:p>
        </p:txBody>
      </p:sp>
      <p:sp>
        <p:nvSpPr>
          <p:cNvPr id="26" name="Teksto vietos rezervavimo ženklas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lt-LT"/>
              <a:t>Spustelėkite ruošinio teksto stiliams keisti</a:t>
            </a:r>
          </a:p>
        </p:txBody>
      </p:sp>
      <p:sp>
        <p:nvSpPr>
          <p:cNvPr id="14" name="Turinio vietos rezervavimo ženklas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25" name="Datos vietos rezervavimo ženklas 24"/>
          <p:cNvSpPr>
            <a:spLocks noGrp="1"/>
          </p:cNvSpPr>
          <p:nvPr>
            <p:ph type="dt" sz="half" idx="10"/>
          </p:nvPr>
        </p:nvSpPr>
        <p:spPr/>
        <p:txBody>
          <a:bodyPr/>
          <a:lstStyle/>
          <a:p>
            <a:fld id="{443D859E-91C2-4D5C-ABE7-0DB2AE7AF900}" type="datetime1">
              <a:rPr lang="lt-LT" smtClean="0"/>
              <a:pPr/>
              <a:t>2025-04-14</a:t>
            </a:fld>
            <a:endParaRPr lang="lt-LT"/>
          </a:p>
        </p:txBody>
      </p:sp>
      <p:sp>
        <p:nvSpPr>
          <p:cNvPr id="29" name="Poraštės vietos rezervavimo ženklas 28"/>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3" name="Paveikslėlio vietos rezervavimo ženklas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lt-LT"/>
              <a:t>Spustelėkite piktogramą, jei norite įtraukti paveikslėlį</a:t>
            </a:r>
            <a:endParaRPr kumimoji="0" lang="en-US" dirty="0"/>
          </a:p>
        </p:txBody>
      </p:sp>
      <p:sp>
        <p:nvSpPr>
          <p:cNvPr id="7" name="Datos vietos rezervavimo ženklas 6"/>
          <p:cNvSpPr>
            <a:spLocks noGrp="1"/>
          </p:cNvSpPr>
          <p:nvPr>
            <p:ph type="dt" sz="half" idx="10"/>
          </p:nvPr>
        </p:nvSpPr>
        <p:spPr/>
        <p:txBody>
          <a:bodyPr/>
          <a:lstStyle/>
          <a:p>
            <a:fld id="{EFB58318-F75D-4A33-A91F-FAFAF90C7672}" type="datetime1">
              <a:rPr lang="lt-LT" smtClean="0"/>
              <a:pPr/>
              <a:t>2025-04-14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31" name="Skaidrės numerio vietos rezervavimo ženklas 30"/>
          <p:cNvSpPr>
            <a:spLocks noGrp="1"/>
          </p:cNvSpPr>
          <p:nvPr>
            <p:ph type="sldNum" sz="quarter" idx="12"/>
          </p:nvPr>
        </p:nvSpPr>
        <p:spPr/>
        <p:txBody>
          <a:bodyPr/>
          <a:lstStyle/>
          <a:p>
            <a:fld id="{913756CA-5355-4DEE-B363-BB963F924536}" type="slidenum">
              <a:rPr lang="lt-LT" smtClean="0"/>
              <a:pPr/>
              <a:t>‹#›</a:t>
            </a:fld>
            <a:endParaRPr lang="lt-LT"/>
          </a:p>
        </p:txBody>
      </p:sp>
      <p:sp>
        <p:nvSpPr>
          <p:cNvPr id="17" name="Antraštė 16"/>
          <p:cNvSpPr>
            <a:spLocks noGrp="1"/>
          </p:cNvSpPr>
          <p:nvPr>
            <p:ph type="title"/>
          </p:nvPr>
        </p:nvSpPr>
        <p:spPr>
          <a:xfrm>
            <a:off x="381000" y="4993760"/>
            <a:ext cx="5867400" cy="522288"/>
          </a:xfrm>
        </p:spPr>
        <p:txBody>
          <a:bodyPr anchor="ctr"/>
          <a:lstStyle>
            <a:lvl1pPr algn="l">
              <a:buNone/>
              <a:defRPr sz="2000" b="1"/>
            </a:lvl1pPr>
          </a:lstStyle>
          <a:p>
            <a:r>
              <a:rPr kumimoji="0" lang="lt-LT"/>
              <a:t>Spustelėkite, jei norite keisite ruoš. pav. stilių</a:t>
            </a:r>
            <a:endParaRPr kumimoji="0" lang="en-US"/>
          </a:p>
        </p:txBody>
      </p:sp>
      <p:sp>
        <p:nvSpPr>
          <p:cNvPr id="26" name="Teksto vietos rezervavimo ženklas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lt-LT"/>
              <a:t>Spustelėkite ruošinio teksto stiliams keisti</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4" name="Datos vietos rezervavimo ženklas 3"/>
          <p:cNvSpPr>
            <a:spLocks noGrp="1"/>
          </p:cNvSpPr>
          <p:nvPr>
            <p:ph type="dt" sz="half" idx="10"/>
          </p:nvPr>
        </p:nvSpPr>
        <p:spPr/>
        <p:txBody>
          <a:bodyPr/>
          <a:lstStyle/>
          <a:p>
            <a:fld id="{BDFEBFF8-A92C-4B91-B987-1E994293DE87}" type="datetime1">
              <a:rPr lang="lt-LT" smtClean="0"/>
              <a:pPr/>
              <a:t>2025-04-14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549276"/>
            <a:ext cx="1828800" cy="5851525"/>
          </a:xfrm>
        </p:spPr>
        <p:txBody>
          <a:bodyPr vert="eaVert"/>
          <a:lstStyle/>
          <a:p>
            <a:r>
              <a:rPr kumimoji="0" lang="lt-LT"/>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549276"/>
            <a:ext cx="6248400" cy="5851525"/>
          </a:xfrm>
        </p:spPr>
        <p:txBody>
          <a:bodyPr vert="eaVert"/>
          <a:lstStyle/>
          <a:p>
            <a:pPr lvl="0" eaLnBrk="1" latinLnBrk="0" hangingPunct="1"/>
            <a:r>
              <a:rPr lang="lt-LT"/>
              <a:t>Spustelėkite ruošinio teksto stiliams keisti</a:t>
            </a:r>
          </a:p>
          <a:p>
            <a:pPr lvl="1" eaLnBrk="1" latinLnBrk="0" hangingPunct="1"/>
            <a:r>
              <a:rPr lang="lt-LT"/>
              <a:t>Antras lygmuo</a:t>
            </a:r>
          </a:p>
          <a:p>
            <a:pPr lvl="2" eaLnBrk="1" latinLnBrk="0" hangingPunct="1"/>
            <a:r>
              <a:rPr lang="lt-LT"/>
              <a:t>Trečias lygmuo</a:t>
            </a:r>
          </a:p>
          <a:p>
            <a:pPr lvl="3" eaLnBrk="1" latinLnBrk="0" hangingPunct="1"/>
            <a:r>
              <a:rPr lang="lt-LT"/>
              <a:t>Ketvirtas lygmuo</a:t>
            </a:r>
          </a:p>
          <a:p>
            <a:pPr lvl="4" eaLnBrk="1" latinLnBrk="0" hangingPunct="1"/>
            <a:r>
              <a:rPr lang="lt-LT"/>
              <a:t>Penktas lygmuo</a:t>
            </a:r>
            <a:endParaRPr kumimoji="0" lang="en-US"/>
          </a:p>
        </p:txBody>
      </p:sp>
      <p:sp>
        <p:nvSpPr>
          <p:cNvPr id="4" name="Datos vietos rezervavimo ženklas 3"/>
          <p:cNvSpPr>
            <a:spLocks noGrp="1"/>
          </p:cNvSpPr>
          <p:nvPr>
            <p:ph type="dt" sz="half" idx="10"/>
          </p:nvPr>
        </p:nvSpPr>
        <p:spPr/>
        <p:txBody>
          <a:bodyPr/>
          <a:lstStyle/>
          <a:p>
            <a:fld id="{7E27ABA5-98FC-4745-BACE-E055F05E4D5E}" type="datetime1">
              <a:rPr lang="lt-LT" smtClean="0"/>
              <a:pPr/>
              <a:t>2025-04-14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Tiesioji jungtis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ksto vietos rezervavimo ženklas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lt-LT"/>
              <a:t>Spustelėkite ruošinio teksto stiliams keisti</a:t>
            </a:r>
          </a:p>
          <a:p>
            <a:pPr lvl="1" eaLnBrk="1" latinLnBrk="0" hangingPunct="1"/>
            <a:r>
              <a:rPr kumimoji="0" lang="lt-LT"/>
              <a:t>Antras lygmuo</a:t>
            </a:r>
          </a:p>
          <a:p>
            <a:pPr lvl="2" eaLnBrk="1" latinLnBrk="0" hangingPunct="1"/>
            <a:r>
              <a:rPr kumimoji="0" lang="lt-LT"/>
              <a:t>Trečias lygmuo</a:t>
            </a:r>
          </a:p>
          <a:p>
            <a:pPr lvl="3" eaLnBrk="1" latinLnBrk="0" hangingPunct="1"/>
            <a:r>
              <a:rPr kumimoji="0" lang="lt-LT"/>
              <a:t>Ketvirtas lygmuo</a:t>
            </a:r>
          </a:p>
          <a:p>
            <a:pPr lvl="4" eaLnBrk="1" latinLnBrk="0" hangingPunct="1"/>
            <a:r>
              <a:rPr kumimoji="0" lang="lt-LT"/>
              <a:t>Penktas lygmuo</a:t>
            </a:r>
            <a:endParaRPr kumimoji="0" lang="en-US"/>
          </a:p>
        </p:txBody>
      </p:sp>
      <p:sp>
        <p:nvSpPr>
          <p:cNvPr id="11" name="Datos vietos rezervavimo ženklas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F33F435-E81A-4759-B73A-0860951DD72E}" type="datetime1">
              <a:rPr lang="lt-LT" smtClean="0"/>
              <a:pPr/>
              <a:t>2025-04-14</a:t>
            </a:fld>
            <a:endParaRPr lang="lt-LT"/>
          </a:p>
        </p:txBody>
      </p:sp>
      <p:sp>
        <p:nvSpPr>
          <p:cNvPr id="28" name="Poraštės vietos rezervavimo ženklas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lt-LT"/>
          </a:p>
        </p:txBody>
      </p:sp>
      <p:sp>
        <p:nvSpPr>
          <p:cNvPr id="5" name="Skaidrės numerio vietos rezervavimo ženklas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13756CA-5355-4DEE-B363-BB963F924536}" type="slidenum">
              <a:rPr lang="lt-LT" smtClean="0"/>
              <a:pPr/>
              <a:t>‹#›</a:t>
            </a:fld>
            <a:endParaRPr lang="lt-LT"/>
          </a:p>
        </p:txBody>
      </p:sp>
      <p:sp>
        <p:nvSpPr>
          <p:cNvPr id="10" name="Pavadinimo vietos rezervavimo ženklas 9"/>
          <p:cNvSpPr>
            <a:spLocks noGrp="1"/>
          </p:cNvSpPr>
          <p:nvPr>
            <p:ph type="title"/>
          </p:nvPr>
        </p:nvSpPr>
        <p:spPr>
          <a:xfrm>
            <a:off x="304800" y="457200"/>
            <a:ext cx="8686800" cy="838200"/>
          </a:xfrm>
          <a:prstGeom prst="rect">
            <a:avLst/>
          </a:prstGeom>
        </p:spPr>
        <p:txBody>
          <a:bodyPr vert="horz" anchor="ctr">
            <a:normAutofit/>
          </a:bodyPr>
          <a:lstStyle/>
          <a:p>
            <a:r>
              <a:rPr kumimoji="0" lang="lt-LT"/>
              <a:t>Spustelėkite, jei norite keisite ruoš. pav. stilių</a:t>
            </a:r>
            <a:endParaRPr kumimoji="0" lang="en-US"/>
          </a:p>
        </p:txBody>
      </p:sp>
      <p:sp>
        <p:nvSpPr>
          <p:cNvPr id="9" name="Tiesioji jungtis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esioji jungtis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apklausa.l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500166" y="428604"/>
            <a:ext cx="6357982" cy="5357850"/>
          </a:xfrm>
        </p:spPr>
        <p:txBody>
          <a:bodyPr>
            <a:normAutofit fontScale="90000"/>
          </a:bodyPr>
          <a:lstStyle/>
          <a:p>
            <a:pPr algn="ctr"/>
            <a:br>
              <a:rPr lang="lt-LT" b="1" dirty="0"/>
            </a:br>
            <a:r>
              <a:rPr lang="lt-LT" dirty="0"/>
              <a:t>Zarasų r. Antazavės Juozo Gruodžio gimnazija</a:t>
            </a:r>
            <a:br>
              <a:rPr lang="lt-LT" dirty="0"/>
            </a:br>
            <a:br>
              <a:rPr lang="lt-LT" dirty="0"/>
            </a:br>
            <a:br>
              <a:rPr lang="lt-LT" b="1" dirty="0"/>
            </a:br>
            <a:br>
              <a:rPr lang="lt-LT" b="1" dirty="0"/>
            </a:br>
            <a:br>
              <a:rPr lang="lt-LT" dirty="0"/>
            </a:br>
            <a:r>
              <a:rPr lang="lt-LT" b="1" dirty="0"/>
              <a:t>Veiklos kokybės įsivertinimo ataskaita</a:t>
            </a:r>
            <a:br>
              <a:rPr lang="lt-LT" dirty="0"/>
            </a:br>
            <a:endParaRPr lang="lt-LT" dirty="0"/>
          </a:p>
        </p:txBody>
      </p:sp>
      <p:sp>
        <p:nvSpPr>
          <p:cNvPr id="3" name="Paantraštė 2"/>
          <p:cNvSpPr>
            <a:spLocks noGrp="1"/>
          </p:cNvSpPr>
          <p:nvPr>
            <p:ph type="subTitle" idx="1"/>
          </p:nvPr>
        </p:nvSpPr>
        <p:spPr>
          <a:xfrm>
            <a:off x="1500166" y="4786322"/>
            <a:ext cx="7406640" cy="1752600"/>
          </a:xfrm>
        </p:spPr>
        <p:txBody>
          <a:bodyPr>
            <a:normAutofit/>
          </a:bodyPr>
          <a:lstStyle/>
          <a:p>
            <a:endParaRPr lang="lt-LT" b="1" dirty="0"/>
          </a:p>
          <a:p>
            <a:endParaRPr lang="lt-LT" b="1" dirty="0"/>
          </a:p>
          <a:p>
            <a:pPr algn="ctr"/>
            <a:r>
              <a:rPr lang="lt-LT" b="1" dirty="0">
                <a:latin typeface="+mj-lt"/>
              </a:rPr>
              <a:t> 2021-2022 m. m. </a:t>
            </a:r>
            <a:endParaRPr lang="lt-LT" dirty="0">
              <a:latin typeface="+mj-lt"/>
            </a:endParaRPr>
          </a:p>
        </p:txBody>
      </p:sp>
      <p:pic>
        <p:nvPicPr>
          <p:cNvPr id="2050" name="Picture 2" descr="C:\Users\Guest\Documents\MasReg\Auditas 2022\Naujiena-pasiekimas-1200x313.jpg"/>
          <p:cNvPicPr>
            <a:picLocks noChangeAspect="1" noChangeArrowheads="1"/>
          </p:cNvPicPr>
          <p:nvPr/>
        </p:nvPicPr>
        <p:blipFill>
          <a:blip r:embed="rId3"/>
          <a:srcRect/>
          <a:stretch>
            <a:fillRect/>
          </a:stretch>
        </p:blipFill>
        <p:spPr bwMode="auto">
          <a:xfrm>
            <a:off x="1739654" y="2556313"/>
            <a:ext cx="5664692" cy="147754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142852"/>
            <a:ext cx="8572560" cy="1143000"/>
          </a:xfrm>
        </p:spPr>
        <p:txBody>
          <a:bodyPr>
            <a:normAutofit fontScale="90000"/>
          </a:bodyPr>
          <a:lstStyle/>
          <a:p>
            <a:pPr algn="ctr"/>
            <a:br>
              <a:rPr lang="lt-LT" b="1" dirty="0"/>
            </a:br>
            <a:br>
              <a:rPr lang="lt-LT" b="1" dirty="0"/>
            </a:br>
            <a:r>
              <a:rPr lang="lt-LT" sz="3100" b="1" dirty="0"/>
              <a:t>Veiklos sritis, tema, veiklos rodiklis </a:t>
            </a:r>
            <a:br>
              <a:rPr lang="lt-LT" b="1" dirty="0"/>
            </a:br>
            <a:br>
              <a:rPr lang="lt-LT" b="1" dirty="0"/>
            </a:br>
            <a:endParaRPr lang="lt-LT" b="1" dirty="0"/>
          </a:p>
        </p:txBody>
      </p:sp>
      <p:graphicFrame>
        <p:nvGraphicFramePr>
          <p:cNvPr id="4" name="Turinio vietos rezervavimo ženklas 3"/>
          <p:cNvGraphicFramePr>
            <a:graphicFrameLocks noGrp="1"/>
          </p:cNvGraphicFramePr>
          <p:nvPr>
            <p:ph idx="1"/>
          </p:nvPr>
        </p:nvGraphicFramePr>
        <p:xfrm>
          <a:off x="500034" y="1809984"/>
          <a:ext cx="8358246" cy="4612615"/>
        </p:xfrm>
        <a:graphic>
          <a:graphicData uri="http://schemas.openxmlformats.org/drawingml/2006/table">
            <a:tbl>
              <a:tblPr firstRow="1" bandRow="1">
                <a:tableStyleId>{5C22544A-7EE6-4342-B048-85BDC9FD1C3A}</a:tableStyleId>
              </a:tblPr>
              <a:tblGrid>
                <a:gridCol w="2581709">
                  <a:extLst>
                    <a:ext uri="{9D8B030D-6E8A-4147-A177-3AD203B41FA5}">
                      <a16:colId xmlns:a16="http://schemas.microsoft.com/office/drawing/2014/main" val="20000"/>
                    </a:ext>
                  </a:extLst>
                </a:gridCol>
                <a:gridCol w="5776537">
                  <a:extLst>
                    <a:ext uri="{9D8B030D-6E8A-4147-A177-3AD203B41FA5}">
                      <a16:colId xmlns:a16="http://schemas.microsoft.com/office/drawing/2014/main" val="20001"/>
                    </a:ext>
                  </a:extLst>
                </a:gridCol>
              </a:tblGrid>
              <a:tr h="762930">
                <a:tc>
                  <a:txBody>
                    <a:bodyPr/>
                    <a:lstStyle/>
                    <a:p>
                      <a:pPr>
                        <a:lnSpc>
                          <a:spcPts val="3120"/>
                        </a:lnSpc>
                      </a:pPr>
                      <a:r>
                        <a:rPr lang="lt-LT" sz="2600" b="1" dirty="0">
                          <a:solidFill>
                            <a:schemeClr val="tx1"/>
                          </a:solidFill>
                          <a:latin typeface="+mj-lt"/>
                        </a:rPr>
                        <a:t>Sritis</a:t>
                      </a:r>
                      <a:endParaRPr lang="lt-LT" sz="2600" dirty="0">
                        <a:solidFill>
                          <a:schemeClr val="tx1"/>
                        </a:solidFill>
                        <a:latin typeface="+mj-lt"/>
                      </a:endParaRPr>
                    </a:p>
                  </a:txBody>
                  <a:tcPr>
                    <a:solidFill>
                      <a:schemeClr val="bg2">
                        <a:lumMod val="90000"/>
                      </a:schemeClr>
                    </a:solidFill>
                  </a:tcPr>
                </a:tc>
                <a:tc>
                  <a:txBody>
                    <a:bodyPr/>
                    <a:lstStyle/>
                    <a:p>
                      <a:pPr>
                        <a:lnSpc>
                          <a:spcPts val="3120"/>
                        </a:lnSpc>
                        <a:buNone/>
                      </a:pPr>
                      <a:r>
                        <a:rPr lang="lt-LT" sz="2600" b="1" dirty="0">
                          <a:solidFill>
                            <a:schemeClr val="tx1"/>
                          </a:solidFill>
                          <a:latin typeface="+mj-lt"/>
                        </a:rPr>
                        <a:t>2. Ugdymasis ir mokinių patirtys</a:t>
                      </a:r>
                    </a:p>
                  </a:txBody>
                  <a:tcPr>
                    <a:solidFill>
                      <a:schemeClr val="bg2">
                        <a:lumMod val="90000"/>
                      </a:schemeClr>
                    </a:solidFill>
                  </a:tcPr>
                </a:tc>
                <a:extLst>
                  <a:ext uri="{0D108BD9-81ED-4DB2-BD59-A6C34878D82A}">
                    <a16:rowId xmlns:a16="http://schemas.microsoft.com/office/drawing/2014/main" val="10000"/>
                  </a:ext>
                </a:extLst>
              </a:tr>
              <a:tr h="886435">
                <a:tc>
                  <a:txBody>
                    <a:bodyPr/>
                    <a:lstStyle/>
                    <a:p>
                      <a:pPr>
                        <a:lnSpc>
                          <a:spcPts val="3120"/>
                        </a:lnSpc>
                      </a:pPr>
                      <a:r>
                        <a:rPr lang="lt-LT" sz="2600" b="1" dirty="0">
                          <a:latin typeface="+mj-lt"/>
                        </a:rPr>
                        <a:t>Tema </a:t>
                      </a:r>
                      <a:endParaRPr lang="lt-LT" sz="2600" dirty="0">
                        <a:latin typeface="+mj-lt"/>
                      </a:endParaRPr>
                    </a:p>
                  </a:txBody>
                  <a:tcPr>
                    <a:solidFill>
                      <a:schemeClr val="bg2">
                        <a:lumMod val="90000"/>
                      </a:schemeClr>
                    </a:solidFill>
                  </a:tcPr>
                </a:tc>
                <a:tc>
                  <a:txBody>
                    <a:bodyPr/>
                    <a:lstStyle/>
                    <a:p>
                      <a:pPr>
                        <a:lnSpc>
                          <a:spcPts val="3120"/>
                        </a:lnSpc>
                        <a:buNone/>
                      </a:pPr>
                      <a:r>
                        <a:rPr lang="lt-LT" sz="2600" b="1" dirty="0">
                          <a:latin typeface="+mj-lt"/>
                        </a:rPr>
                        <a:t>2.2. Vadovavimas</a:t>
                      </a:r>
                      <a:r>
                        <a:rPr lang="lt-LT" sz="2600" b="1" baseline="0" dirty="0">
                          <a:latin typeface="+mj-lt"/>
                        </a:rPr>
                        <a:t> mokymuisi.</a:t>
                      </a:r>
                      <a:endParaRPr lang="lt-LT" sz="2600" b="1" dirty="0">
                        <a:latin typeface="+mj-lt"/>
                      </a:endParaRPr>
                    </a:p>
                  </a:txBody>
                  <a:tcPr>
                    <a:solidFill>
                      <a:schemeClr val="bg2">
                        <a:lumMod val="90000"/>
                      </a:schemeClr>
                    </a:solidFill>
                  </a:tcPr>
                </a:tc>
                <a:extLst>
                  <a:ext uri="{0D108BD9-81ED-4DB2-BD59-A6C34878D82A}">
                    <a16:rowId xmlns:a16="http://schemas.microsoft.com/office/drawing/2014/main" val="10001"/>
                  </a:ext>
                </a:extLst>
              </a:tr>
              <a:tr h="2585645">
                <a:tc>
                  <a:txBody>
                    <a:bodyPr/>
                    <a:lstStyle/>
                    <a:p>
                      <a:pPr>
                        <a:lnSpc>
                          <a:spcPts val="3120"/>
                        </a:lnSpc>
                      </a:pPr>
                      <a:r>
                        <a:rPr lang="lt-LT" sz="2600" b="1" dirty="0">
                          <a:latin typeface="+mj-lt"/>
                        </a:rPr>
                        <a:t>Rodiklis</a:t>
                      </a:r>
                      <a:endParaRPr lang="lt-LT" sz="2600" dirty="0">
                        <a:latin typeface="+mj-lt"/>
                      </a:endParaRPr>
                    </a:p>
                  </a:txBody>
                  <a:tcPr>
                    <a:solidFill>
                      <a:schemeClr val="bg2">
                        <a:lumMod val="90000"/>
                      </a:schemeClr>
                    </a:solidFill>
                  </a:tcPr>
                </a:tc>
                <a:tc>
                  <a:txBody>
                    <a:bodyPr/>
                    <a:lstStyle/>
                    <a:p>
                      <a:pPr>
                        <a:lnSpc>
                          <a:spcPts val="3120"/>
                        </a:lnSpc>
                        <a:buNone/>
                      </a:pPr>
                      <a:r>
                        <a:rPr lang="lt-LT" sz="2600" b="1" dirty="0">
                          <a:latin typeface="+mj-lt"/>
                        </a:rPr>
                        <a:t>2.2.2. Ugdymo(si) organizavimas</a:t>
                      </a:r>
                    </a:p>
                    <a:p>
                      <a:pPr>
                        <a:lnSpc>
                          <a:spcPts val="3120"/>
                        </a:lnSpc>
                        <a:buNone/>
                      </a:pPr>
                      <a:endParaRPr lang="lt-LT" sz="2600" b="1" dirty="0">
                        <a:latin typeface="+mj-lt"/>
                      </a:endParaRPr>
                    </a:p>
                    <a:p>
                      <a:pPr marL="514350" indent="-514350">
                        <a:lnSpc>
                          <a:spcPts val="3120"/>
                        </a:lnSpc>
                        <a:buAutoNum type="arabicPeriod"/>
                      </a:pPr>
                      <a:r>
                        <a:rPr lang="lt-LT" sz="2600" b="1" dirty="0">
                          <a:latin typeface="+mj-lt"/>
                        </a:rPr>
                        <a:t>Diferencijavimas,</a:t>
                      </a:r>
                    </a:p>
                    <a:p>
                      <a:pPr marL="514350" indent="-514350">
                        <a:lnSpc>
                          <a:spcPts val="3120"/>
                        </a:lnSpc>
                        <a:buAutoNum type="arabicPeriod"/>
                      </a:pPr>
                      <a:r>
                        <a:rPr lang="lt-LT" sz="2600" b="1" dirty="0">
                          <a:latin typeface="+mj-lt"/>
                        </a:rPr>
                        <a:t>Individualizavimas, suasmeninimas.</a:t>
                      </a:r>
                    </a:p>
                    <a:p>
                      <a:pPr marL="514350" indent="-514350">
                        <a:lnSpc>
                          <a:spcPts val="3120"/>
                        </a:lnSpc>
                        <a:buAutoNum type="arabicPeriod"/>
                      </a:pPr>
                      <a:r>
                        <a:rPr lang="lt-LT" sz="2600" b="1" dirty="0">
                          <a:latin typeface="+mj-lt"/>
                        </a:rPr>
                        <a:t>Įvairovė.</a:t>
                      </a:r>
                    </a:p>
                    <a:p>
                      <a:pPr marL="514350" indent="-514350">
                        <a:lnSpc>
                          <a:spcPts val="3120"/>
                        </a:lnSpc>
                        <a:buNone/>
                      </a:pPr>
                      <a:endParaRPr lang="lt-LT" sz="2600" dirty="0">
                        <a:latin typeface="+mj-lt"/>
                      </a:endParaRPr>
                    </a:p>
                  </a:txBody>
                  <a:tcPr>
                    <a:solidFill>
                      <a:schemeClr val="bg2">
                        <a:lumMod val="90000"/>
                      </a:schemeClr>
                    </a:solidFill>
                  </a:tcPr>
                </a:tc>
                <a:extLst>
                  <a:ext uri="{0D108BD9-81ED-4DB2-BD59-A6C34878D82A}">
                    <a16:rowId xmlns:a16="http://schemas.microsoft.com/office/drawing/2014/main" val="10002"/>
                  </a:ext>
                </a:extLst>
              </a:tr>
            </a:tbl>
          </a:graphicData>
        </a:graphic>
      </p:graphicFrame>
      <p:sp>
        <p:nvSpPr>
          <p:cNvPr id="5" name="Skaidrės numerio vietos rezervavimo ženklas 4"/>
          <p:cNvSpPr>
            <a:spLocks noGrp="1"/>
          </p:cNvSpPr>
          <p:nvPr>
            <p:ph type="sldNum" sz="quarter" idx="12"/>
          </p:nvPr>
        </p:nvSpPr>
        <p:spPr/>
        <p:txBody>
          <a:bodyPr>
            <a:normAutofit fontScale="92500" lnSpcReduction="10000"/>
          </a:bodyPr>
          <a:lstStyle/>
          <a:p>
            <a:fld id="{913756CA-5355-4DEE-B363-BB963F924536}" type="slidenum">
              <a:rPr lang="lt-LT" smtClean="0"/>
              <a:pPr/>
              <a:t>2</a:t>
            </a:fld>
            <a:endParaRPr lang="lt-L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2910" y="214290"/>
            <a:ext cx="7072362" cy="857256"/>
          </a:xfrm>
        </p:spPr>
        <p:txBody>
          <a:bodyPr>
            <a:normAutofit/>
          </a:bodyPr>
          <a:lstStyle/>
          <a:p>
            <a:pPr algn="ctr"/>
            <a:r>
              <a:rPr lang="lt-LT" sz="2800" b="1" dirty="0"/>
              <a:t>Tyrimo nuostatos</a:t>
            </a:r>
          </a:p>
        </p:txBody>
      </p:sp>
      <p:sp>
        <p:nvSpPr>
          <p:cNvPr id="3" name="Turinio vietos rezervavimo ženklas 2"/>
          <p:cNvSpPr>
            <a:spLocks noGrp="1"/>
          </p:cNvSpPr>
          <p:nvPr>
            <p:ph idx="1"/>
          </p:nvPr>
        </p:nvSpPr>
        <p:spPr>
          <a:xfrm>
            <a:off x="642910" y="2143116"/>
            <a:ext cx="7858180" cy="2500330"/>
          </a:xfrm>
        </p:spPr>
        <p:txBody>
          <a:bodyPr/>
          <a:lstStyle/>
          <a:p>
            <a:pPr marL="0" indent="342900" algn="ctr">
              <a:buNone/>
            </a:pPr>
            <a:br>
              <a:rPr lang="lt-LT" dirty="0"/>
            </a:br>
            <a:r>
              <a:rPr lang="lt-LT" dirty="0">
                <a:latin typeface="+mj-lt"/>
              </a:rPr>
              <a:t>	Įsivertinimo analizavimas ir naudojimas planuojant bei tobulinant mokyklos veiklą.</a:t>
            </a: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3</a:t>
            </a:fld>
            <a:endParaRPr lang="lt-L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500166" y="142852"/>
            <a:ext cx="6310306" cy="1000124"/>
          </a:xfrm>
        </p:spPr>
        <p:txBody>
          <a:bodyPr>
            <a:normAutofit fontScale="90000"/>
          </a:bodyPr>
          <a:lstStyle/>
          <a:p>
            <a:pPr algn="ctr"/>
            <a:br>
              <a:rPr lang="lt-LT" i="1" dirty="0"/>
            </a:br>
            <a:r>
              <a:rPr lang="lt-LT" sz="3100" b="1" dirty="0"/>
              <a:t>Raktiniai žodžiai</a:t>
            </a:r>
            <a:br>
              <a:rPr lang="lt-LT" dirty="0"/>
            </a:br>
            <a:endParaRPr lang="lt-LT" dirty="0"/>
          </a:p>
        </p:txBody>
      </p:sp>
      <p:sp>
        <p:nvSpPr>
          <p:cNvPr id="3" name="Turinio vietos rezervavimo ženklas 2"/>
          <p:cNvSpPr>
            <a:spLocks noGrp="1"/>
          </p:cNvSpPr>
          <p:nvPr>
            <p:ph idx="1"/>
          </p:nvPr>
        </p:nvSpPr>
        <p:spPr>
          <a:xfrm>
            <a:off x="571472" y="2071678"/>
            <a:ext cx="8001056" cy="2714644"/>
          </a:xfrm>
        </p:spPr>
        <p:txBody>
          <a:bodyPr/>
          <a:lstStyle/>
          <a:p>
            <a:pPr>
              <a:buFont typeface="Wingdings" pitchFamily="2" charset="2"/>
              <a:buChar char="v"/>
            </a:pPr>
            <a:r>
              <a:rPr lang="lt-LT" dirty="0">
                <a:latin typeface="+mj-lt"/>
              </a:rPr>
              <a:t>Diferencijavimas, </a:t>
            </a:r>
          </a:p>
          <a:p>
            <a:pPr>
              <a:buFont typeface="Wingdings" pitchFamily="2" charset="2"/>
              <a:buChar char="v"/>
            </a:pPr>
            <a:r>
              <a:rPr lang="lt-LT" dirty="0">
                <a:latin typeface="+mj-lt"/>
              </a:rPr>
              <a:t>Individualizavimas (suasmeninimas),</a:t>
            </a:r>
          </a:p>
          <a:p>
            <a:pPr>
              <a:buFont typeface="Wingdings" pitchFamily="2" charset="2"/>
              <a:buChar char="v"/>
            </a:pPr>
            <a:r>
              <a:rPr lang="lt-LT" dirty="0">
                <a:latin typeface="+mj-lt"/>
              </a:rPr>
              <a:t>Įvairovė.</a:t>
            </a:r>
          </a:p>
          <a:p>
            <a:pPr algn="ctr">
              <a:buNone/>
            </a:pPr>
            <a:endParaRPr lang="lt-LT" b="1"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4</a:t>
            </a:fld>
            <a:endParaRPr lang="lt-L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142852"/>
            <a:ext cx="8286808" cy="1143000"/>
          </a:xfrm>
        </p:spPr>
        <p:txBody>
          <a:bodyPr>
            <a:noAutofit/>
          </a:bodyPr>
          <a:lstStyle/>
          <a:p>
            <a:pPr algn="ctr"/>
            <a:r>
              <a:rPr lang="lt-LT" sz="2800" b="1" dirty="0"/>
              <a:t>Detalus rodiklio aprašymas. </a:t>
            </a:r>
            <a:br>
              <a:rPr lang="lt-LT" sz="2800" b="1" dirty="0"/>
            </a:br>
            <a:r>
              <a:rPr lang="lt-LT" sz="2800" b="1" dirty="0"/>
              <a:t>Iliustracijos</a:t>
            </a:r>
            <a:r>
              <a:rPr lang="lt-LT" sz="2800" dirty="0"/>
              <a:t>.</a:t>
            </a:r>
            <a:br>
              <a:rPr lang="lt-LT" sz="2800" dirty="0"/>
            </a:br>
            <a:endParaRPr lang="lt-LT" sz="2800" dirty="0"/>
          </a:p>
        </p:txBody>
      </p:sp>
      <p:sp>
        <p:nvSpPr>
          <p:cNvPr id="4" name="Turinio vietos rezervavimo ženklas 3"/>
          <p:cNvSpPr>
            <a:spLocks noGrp="1"/>
          </p:cNvSpPr>
          <p:nvPr>
            <p:ph idx="1"/>
          </p:nvPr>
        </p:nvSpPr>
        <p:spPr>
          <a:xfrm>
            <a:off x="285720" y="1142984"/>
            <a:ext cx="8647968" cy="5500726"/>
          </a:xfrm>
        </p:spPr>
        <p:txBody>
          <a:bodyPr>
            <a:noAutofit/>
          </a:bodyPr>
          <a:lstStyle/>
          <a:p>
            <a:pPr marL="0" indent="342900">
              <a:buNone/>
            </a:pPr>
            <a:r>
              <a:rPr lang="lt-LT" sz="1400" b="1" dirty="0">
                <a:latin typeface="+mj-lt"/>
              </a:rPr>
              <a:t>Diferencijavimas</a:t>
            </a:r>
            <a:endParaRPr lang="lt-LT" sz="1400" dirty="0">
              <a:latin typeface="+mj-lt"/>
            </a:endParaRPr>
          </a:p>
          <a:p>
            <a:pPr marL="0" indent="342900">
              <a:buNone/>
            </a:pPr>
            <a:r>
              <a:rPr lang="lt-LT" sz="1400" dirty="0">
                <a:latin typeface="+mj-lt"/>
              </a:rPr>
              <a:t>Mokytojai, atsižvelgdami į skirtingus mokinių asmeninius ir ugdymosi poreikius, mokymosi stilius, įvertinę gebėjimus ir interesus, organizuoja mokymą(si). Mokiniai skirstomi į nenuolatines grupes pagal gebėjimų lygį arba mišrias grupes.</a:t>
            </a:r>
          </a:p>
          <a:p>
            <a:pPr marL="0" indent="342900">
              <a:buNone/>
            </a:pPr>
            <a:r>
              <a:rPr lang="lt-LT" sz="1400" dirty="0">
                <a:latin typeface="+mj-lt"/>
              </a:rPr>
              <a:t>Diferencijuojamas ugdymo turinys</a:t>
            </a:r>
            <a:r>
              <a:rPr lang="lt-LT" sz="1400" b="1" dirty="0">
                <a:latin typeface="+mj-lt"/>
              </a:rPr>
              <a:t>, </a:t>
            </a:r>
            <a:r>
              <a:rPr lang="lt-LT" sz="1400" dirty="0">
                <a:latin typeface="+mj-lt"/>
              </a:rPr>
              <a:t>mokymo ir mokymosi metodai.</a:t>
            </a:r>
          </a:p>
          <a:p>
            <a:pPr marL="0" indent="342900">
              <a:buNone/>
            </a:pPr>
            <a:r>
              <a:rPr lang="lt-LT" sz="1400" b="1" dirty="0">
                <a:latin typeface="+mj-lt"/>
              </a:rPr>
              <a:t>Individualizavimas, suasmeninimas</a:t>
            </a:r>
            <a:endParaRPr lang="lt-LT" sz="1400" dirty="0">
              <a:latin typeface="+mj-lt"/>
            </a:endParaRPr>
          </a:p>
          <a:p>
            <a:pPr marL="0" indent="342900">
              <a:buNone/>
            </a:pPr>
            <a:r>
              <a:rPr lang="lt-LT" sz="1400" dirty="0">
                <a:latin typeface="+mj-lt"/>
              </a:rPr>
              <a:t>Taikomi įvairūs nenuolatiniai mokinių pergrupavimo pagal jų mokymosi poreikius būdai. Mokymas pritaikytas prie besimokančiųjų poreikių įvairiose situacijose. Skirtingiems vaikams teikiama skirtinga pagalba.</a:t>
            </a:r>
          </a:p>
          <a:p>
            <a:pPr marL="0" indent="342900">
              <a:buNone/>
            </a:pPr>
            <a:r>
              <a:rPr lang="lt-LT" sz="1400" dirty="0">
                <a:latin typeface="+mj-lt"/>
              </a:rPr>
              <a:t>Siekiama suasmeninti mokymąsi, t.y. yra skatinamas aktyvus mokinių dalyvavimas keliant individualius, su kiekvieno mokymosi galimybėmis, interesais ir siekiais derančius ugdymo(si) tikslus, renkantis temas, užduotis, problemas, mokymosi būdus ir tempą.</a:t>
            </a:r>
          </a:p>
          <a:p>
            <a:pPr marL="0" indent="342900">
              <a:buNone/>
            </a:pPr>
            <a:r>
              <a:rPr lang="lt-LT" sz="1400" b="1" dirty="0">
                <a:latin typeface="+mj-lt"/>
              </a:rPr>
              <a:t>Įvairovė  </a:t>
            </a:r>
            <a:endParaRPr lang="lt-LT" sz="1400" dirty="0">
              <a:latin typeface="+mj-lt"/>
            </a:endParaRPr>
          </a:p>
          <a:p>
            <a:pPr marL="0" indent="342900">
              <a:buNone/>
            </a:pPr>
            <a:r>
              <a:rPr lang="lt-LT" sz="1400" dirty="0">
                <a:latin typeface="+mj-lt"/>
              </a:rPr>
              <a:t>Mokiniams sukuriamos sąlygos mokytis įvairiais būdais ir formomis, išbandyti įvairių rūšių užduotis, kuo įvairesnes veiklas įvairiose aplinkose (mokykloje, bibliotekoje, gamtoje ir pan.). Mokiniams sudaroma galimybė mokytis vienam, su draugu, grupėje ir/ar  visoje klasėje.</a:t>
            </a:r>
          </a:p>
          <a:p>
            <a:pPr marL="0" algn="ctr">
              <a:buNone/>
            </a:pPr>
            <a:endParaRPr lang="lt-LT" sz="1600" dirty="0"/>
          </a:p>
        </p:txBody>
      </p:sp>
      <p:sp>
        <p:nvSpPr>
          <p:cNvPr id="5" name="Skaidrės numerio vietos rezervavimo ženklas 4"/>
          <p:cNvSpPr>
            <a:spLocks noGrp="1"/>
          </p:cNvSpPr>
          <p:nvPr>
            <p:ph type="sldNum" sz="quarter" idx="12"/>
          </p:nvPr>
        </p:nvSpPr>
        <p:spPr/>
        <p:txBody>
          <a:bodyPr>
            <a:normAutofit fontScale="92500" lnSpcReduction="10000"/>
          </a:bodyPr>
          <a:lstStyle/>
          <a:p>
            <a:fld id="{913756CA-5355-4DEE-B363-BB963F924536}" type="slidenum">
              <a:rPr lang="lt-LT" smtClean="0"/>
              <a:pPr/>
              <a:t>5</a:t>
            </a:fld>
            <a:endParaRPr lang="lt-LT"/>
          </a:p>
        </p:txBody>
      </p:sp>
      <p:graphicFrame>
        <p:nvGraphicFramePr>
          <p:cNvPr id="6" name="Lentelė 5"/>
          <p:cNvGraphicFramePr>
            <a:graphicFrameLocks noGrp="1"/>
          </p:cNvGraphicFramePr>
          <p:nvPr/>
        </p:nvGraphicFramePr>
        <p:xfrm>
          <a:off x="500034" y="5357826"/>
          <a:ext cx="8286808" cy="1049333"/>
        </p:xfrm>
        <a:graphic>
          <a:graphicData uri="http://schemas.openxmlformats.org/drawingml/2006/table">
            <a:tbl>
              <a:tblPr firstRow="1" bandRow="1">
                <a:tableStyleId>{5C22544A-7EE6-4342-B048-85BDC9FD1C3A}</a:tableStyleId>
              </a:tblPr>
              <a:tblGrid>
                <a:gridCol w="2071702">
                  <a:extLst>
                    <a:ext uri="{9D8B030D-6E8A-4147-A177-3AD203B41FA5}">
                      <a16:colId xmlns:a16="http://schemas.microsoft.com/office/drawing/2014/main" val="20000"/>
                    </a:ext>
                  </a:extLst>
                </a:gridCol>
                <a:gridCol w="2071702">
                  <a:extLst>
                    <a:ext uri="{9D8B030D-6E8A-4147-A177-3AD203B41FA5}">
                      <a16:colId xmlns:a16="http://schemas.microsoft.com/office/drawing/2014/main" val="20001"/>
                    </a:ext>
                  </a:extLst>
                </a:gridCol>
                <a:gridCol w="2071702">
                  <a:extLst>
                    <a:ext uri="{9D8B030D-6E8A-4147-A177-3AD203B41FA5}">
                      <a16:colId xmlns:a16="http://schemas.microsoft.com/office/drawing/2014/main" val="20002"/>
                    </a:ext>
                  </a:extLst>
                </a:gridCol>
                <a:gridCol w="2071702">
                  <a:extLst>
                    <a:ext uri="{9D8B030D-6E8A-4147-A177-3AD203B41FA5}">
                      <a16:colId xmlns:a16="http://schemas.microsoft.com/office/drawing/2014/main" val="20003"/>
                    </a:ext>
                  </a:extLst>
                </a:gridCol>
              </a:tblGrid>
              <a:tr h="285752">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i="0" dirty="0">
                          <a:latin typeface="+mj-lt"/>
                        </a:rPr>
                        <a:t>Įsivertinimo lygiai</a:t>
                      </a:r>
                    </a:p>
                  </a:txBody>
                  <a:tcPr/>
                </a:tc>
                <a:tc hMerge="1">
                  <a:txBody>
                    <a:bodyPr/>
                    <a:lstStyle/>
                    <a:p>
                      <a:endParaRPr lang="lt-LT" dirty="0"/>
                    </a:p>
                  </a:txBody>
                  <a:tcPr/>
                </a:tc>
                <a:tc hMerge="1">
                  <a:txBody>
                    <a:bodyPr/>
                    <a:lstStyle/>
                    <a:p>
                      <a:endParaRPr lang="lt-LT" dirty="0"/>
                    </a:p>
                  </a:txBody>
                  <a:tcPr/>
                </a:tc>
                <a:tc hMerge="1">
                  <a:txBody>
                    <a:bodyPr/>
                    <a:lstStyle/>
                    <a:p>
                      <a:endParaRPr lang="lt-LT" dirty="0"/>
                    </a:p>
                  </a:txBody>
                  <a:tcPr/>
                </a:tc>
                <a:extLst>
                  <a:ext uri="{0D108BD9-81ED-4DB2-BD59-A6C34878D82A}">
                    <a16:rowId xmlns:a16="http://schemas.microsoft.com/office/drawing/2014/main" val="10000"/>
                  </a:ext>
                </a:extLst>
              </a:tr>
              <a:tr h="216442">
                <a:tc>
                  <a:txBody>
                    <a:bodyPr/>
                    <a:lstStyle/>
                    <a:p>
                      <a:r>
                        <a:rPr lang="lt-LT" sz="1400" b="1" dirty="0">
                          <a:latin typeface="+mj-lt"/>
                        </a:rPr>
                        <a:t>I lygis </a:t>
                      </a:r>
                    </a:p>
                  </a:txBody>
                  <a:tcPr/>
                </a:tc>
                <a:tc>
                  <a:txBody>
                    <a:bodyPr/>
                    <a:lstStyle/>
                    <a:p>
                      <a:r>
                        <a:rPr lang="lt-LT" sz="1400" b="1" dirty="0">
                          <a:latin typeface="+mj-lt"/>
                        </a:rPr>
                        <a:t>II lygis. </a:t>
                      </a:r>
                    </a:p>
                  </a:txBody>
                  <a:tcPr/>
                </a:tc>
                <a:tc>
                  <a:txBody>
                    <a:bodyPr/>
                    <a:lstStyle/>
                    <a:p>
                      <a:r>
                        <a:rPr lang="lt-LT" sz="1400" b="1" dirty="0">
                          <a:latin typeface="+mj-lt"/>
                        </a:rPr>
                        <a:t>III lygis </a:t>
                      </a:r>
                    </a:p>
                  </a:txBody>
                  <a:tcPr/>
                </a:tc>
                <a:tc>
                  <a:txBody>
                    <a:bodyPr/>
                    <a:lstStyle/>
                    <a:p>
                      <a:r>
                        <a:rPr lang="lt-LT" sz="1400" b="1" dirty="0">
                          <a:latin typeface="+mj-lt"/>
                        </a:rPr>
                        <a:t>IV lygis </a:t>
                      </a:r>
                    </a:p>
                  </a:txBody>
                  <a:tcPr/>
                </a:tc>
                <a:extLst>
                  <a:ext uri="{0D108BD9-81ED-4DB2-BD59-A6C34878D82A}">
                    <a16:rowId xmlns:a16="http://schemas.microsoft.com/office/drawing/2014/main" val="10001"/>
                  </a:ext>
                </a:extLst>
              </a:tr>
              <a:tr h="3787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j-lt"/>
                        </a:rPr>
                        <a:t>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-25 %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j-lt"/>
                        </a:rPr>
                        <a:t>26</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-50 %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j-lt"/>
                        </a:rPr>
                        <a:t>51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-80 %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j-lt"/>
                        </a:rPr>
                        <a:t>81</a:t>
                      </a:r>
                      <a:r>
                        <a:rPr kumimoji="0" lang="lt-LT" sz="1400" b="1" kern="1200" dirty="0">
                          <a:solidFill>
                            <a:schemeClr val="dk1"/>
                          </a:solidFill>
                          <a:latin typeface="+mn-lt"/>
                          <a:ea typeface="+mn-ea"/>
                          <a:cs typeface="+mn-cs"/>
                        </a:rPr>
                        <a:t>%</a:t>
                      </a:r>
                      <a:r>
                        <a:rPr kumimoji="0" lang="lt-LT" sz="1400" b="1" kern="1200" baseline="0" dirty="0">
                          <a:solidFill>
                            <a:schemeClr val="dk1"/>
                          </a:solidFill>
                          <a:latin typeface="+mn-lt"/>
                          <a:ea typeface="+mn-ea"/>
                          <a:cs typeface="+mn-cs"/>
                        </a:rPr>
                        <a:t> </a:t>
                      </a:r>
                      <a:r>
                        <a:rPr lang="lt-LT" sz="1400" b="1" dirty="0">
                          <a:latin typeface="+mj-lt"/>
                        </a:rPr>
                        <a:t>-100 %</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85720" y="0"/>
            <a:ext cx="8858280" cy="1071546"/>
          </a:xfrm>
        </p:spPr>
        <p:txBody>
          <a:bodyPr>
            <a:normAutofit/>
          </a:bodyPr>
          <a:lstStyle/>
          <a:p>
            <a:pPr algn="ctr"/>
            <a:r>
              <a:rPr lang="lt-LT" sz="2800" b="1" dirty="0"/>
              <a:t>Taikyti metodai, įrodymai, šaltiniai įsivertinimui</a:t>
            </a:r>
          </a:p>
        </p:txBody>
      </p:sp>
      <p:sp>
        <p:nvSpPr>
          <p:cNvPr id="3" name="Turinio vietos rezervavimo ženklas 2"/>
          <p:cNvSpPr>
            <a:spLocks noGrp="1"/>
          </p:cNvSpPr>
          <p:nvPr>
            <p:ph idx="1"/>
          </p:nvPr>
        </p:nvSpPr>
        <p:spPr>
          <a:xfrm>
            <a:off x="571472" y="2000240"/>
            <a:ext cx="8143932" cy="4455496"/>
          </a:xfrm>
        </p:spPr>
        <p:txBody>
          <a:bodyPr>
            <a:normAutofit/>
          </a:bodyPr>
          <a:lstStyle/>
          <a:p>
            <a:pPr>
              <a:buFont typeface="Wingdings" pitchFamily="2" charset="2"/>
              <a:buChar char="Ø"/>
            </a:pPr>
            <a:r>
              <a:rPr lang="lt-LT" sz="2400" dirty="0">
                <a:latin typeface="+mj-lt"/>
              </a:rPr>
              <a:t>Mokytojų ir mokinių apklausos rezultatai.</a:t>
            </a:r>
          </a:p>
          <a:p>
            <a:pPr>
              <a:buFont typeface="Wingdings" pitchFamily="2" charset="2"/>
              <a:buChar char="Ø"/>
            </a:pPr>
            <a:r>
              <a:rPr lang="lt-LT" sz="2400" dirty="0">
                <a:latin typeface="+mj-lt"/>
              </a:rPr>
              <a:t>Pokalbis su gimnazijos direktoriumi (interviu analizė). </a:t>
            </a:r>
          </a:p>
          <a:p>
            <a:pPr>
              <a:buFont typeface="Wingdings" pitchFamily="2" charset="2"/>
              <a:buChar char="Ø"/>
            </a:pPr>
            <a:r>
              <a:rPr lang="lt-LT" sz="2400" dirty="0">
                <a:latin typeface="+mj-lt"/>
              </a:rPr>
              <a:t>Ugdymo planas.</a:t>
            </a:r>
          </a:p>
          <a:p>
            <a:pPr>
              <a:buFont typeface="Wingdings" pitchFamily="2" charset="2"/>
              <a:buChar char="Ø"/>
            </a:pPr>
            <a:r>
              <a:rPr lang="lt-LT" sz="2400" dirty="0">
                <a:latin typeface="+mj-lt"/>
              </a:rPr>
              <a:t>Individualūs ugdymo(si) planai 2020-2021 m. m. ir 2021-2022 m. m.</a:t>
            </a:r>
          </a:p>
          <a:p>
            <a:pPr>
              <a:buFont typeface="Wingdings" pitchFamily="2" charset="2"/>
              <a:buChar char="Ø"/>
            </a:pPr>
            <a:r>
              <a:rPr lang="lt-LT" sz="2400" dirty="0">
                <a:latin typeface="+mj-lt"/>
              </a:rPr>
              <a:t>Specialiųjų poreikių mokiniams skirtos individualizuotos programos.</a:t>
            </a:r>
          </a:p>
          <a:p>
            <a:pPr>
              <a:buFont typeface="Wingdings" pitchFamily="2" charset="2"/>
              <a:buChar char="Ø"/>
            </a:pPr>
            <a:r>
              <a:rPr lang="lt-LT" sz="2400" dirty="0">
                <a:latin typeface="+mj-lt"/>
              </a:rPr>
              <a:t>Įrašai el. </a:t>
            </a:r>
            <a:r>
              <a:rPr lang="lt-LT" sz="2400" dirty="0" err="1">
                <a:latin typeface="+mj-lt"/>
              </a:rPr>
              <a:t>Tamo</a:t>
            </a:r>
            <a:r>
              <a:rPr lang="lt-LT" sz="2400" dirty="0">
                <a:latin typeface="+mj-lt"/>
              </a:rPr>
              <a:t> dienyne.</a:t>
            </a:r>
          </a:p>
          <a:p>
            <a:pPr>
              <a:buNone/>
            </a:pPr>
            <a:endParaRPr lang="lt-LT" dirty="0"/>
          </a:p>
          <a:p>
            <a:pPr>
              <a:buNone/>
            </a:pPr>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6</a:t>
            </a:fld>
            <a:endParaRPr lang="lt-L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85720" y="285728"/>
            <a:ext cx="8705880" cy="857256"/>
          </a:xfrm>
        </p:spPr>
        <p:txBody>
          <a:bodyPr>
            <a:normAutofit/>
          </a:bodyPr>
          <a:lstStyle/>
          <a:p>
            <a:pPr algn="ctr"/>
            <a:r>
              <a:rPr lang="lt-LT" sz="2800" b="1" dirty="0"/>
              <a:t>Bendri anketinės apklausos duomenys</a:t>
            </a:r>
          </a:p>
        </p:txBody>
      </p:sp>
      <p:sp>
        <p:nvSpPr>
          <p:cNvPr id="3" name="Turinio vietos rezervavimo ženklas 2"/>
          <p:cNvSpPr>
            <a:spLocks noGrp="1"/>
          </p:cNvSpPr>
          <p:nvPr>
            <p:ph idx="1"/>
          </p:nvPr>
        </p:nvSpPr>
        <p:spPr>
          <a:xfrm>
            <a:off x="457200" y="1928802"/>
            <a:ext cx="8115328" cy="4525963"/>
          </a:xfrm>
        </p:spPr>
        <p:txBody>
          <a:bodyPr>
            <a:normAutofit/>
          </a:bodyPr>
          <a:lstStyle/>
          <a:p>
            <a:pPr marL="0" indent="342900">
              <a:spcBef>
                <a:spcPts val="0"/>
              </a:spcBef>
              <a:buNone/>
            </a:pPr>
            <a:r>
              <a:rPr lang="lt-LT" dirty="0">
                <a:latin typeface="+mj-lt"/>
              </a:rPr>
              <a:t> </a:t>
            </a:r>
            <a:r>
              <a:rPr lang="lt-LT" sz="2400" dirty="0">
                <a:latin typeface="+mj-lt"/>
              </a:rPr>
              <a:t>Anketinė apklausa buvo atliekama svetainėje </a:t>
            </a:r>
            <a:r>
              <a:rPr lang="lt-LT" sz="2400" u="sng" dirty="0">
                <a:latin typeface="+mj-lt"/>
                <a:hlinkClick r:id="rId2"/>
              </a:rPr>
              <a:t>https://apklausa.lt/</a:t>
            </a:r>
            <a:r>
              <a:rPr lang="lt-LT" sz="2400" u="sng" dirty="0">
                <a:latin typeface="+mj-lt"/>
              </a:rPr>
              <a:t> </a:t>
            </a:r>
            <a:endParaRPr lang="lt-LT" sz="2400" dirty="0">
              <a:latin typeface="+mj-lt"/>
            </a:endParaRPr>
          </a:p>
          <a:p>
            <a:pPr marL="0" indent="342900">
              <a:spcBef>
                <a:spcPts val="0"/>
              </a:spcBef>
              <a:buNone/>
            </a:pPr>
            <a:r>
              <a:rPr lang="lt-LT" sz="2400" dirty="0">
                <a:latin typeface="+mj-lt"/>
              </a:rPr>
              <a:t> (dalyvavo 5-8  ir I g</a:t>
            </a:r>
            <a:r>
              <a:rPr lang="lt-LT" sz="2400" dirty="0">
                <a:solidFill>
                  <a:schemeClr val="tx1"/>
                </a:solidFill>
                <a:latin typeface="+mj-lt"/>
              </a:rPr>
              <a:t>.-II g.  </a:t>
            </a:r>
            <a:r>
              <a:rPr lang="lt-LT" sz="2400" dirty="0">
                <a:latin typeface="+mj-lt"/>
              </a:rPr>
              <a:t>klasių mokiniai,  gimnazijos mokytojai)</a:t>
            </a:r>
          </a:p>
          <a:p>
            <a:pPr marL="0" indent="342900">
              <a:spcBef>
                <a:spcPts val="0"/>
              </a:spcBef>
              <a:buNone/>
            </a:pPr>
            <a:endParaRPr lang="lt-LT" sz="2400" dirty="0">
              <a:latin typeface="+mj-lt"/>
            </a:endParaRPr>
          </a:p>
          <a:p>
            <a:pPr marL="0" indent="342900">
              <a:spcBef>
                <a:spcPts val="0"/>
              </a:spcBef>
              <a:buNone/>
            </a:pPr>
            <a:r>
              <a:rPr lang="lt-LT" sz="2400" dirty="0">
                <a:latin typeface="+mj-lt"/>
              </a:rPr>
              <a:t>Mokytojams išsiųsta 20 anketų. Iš viso atsakė 20. </a:t>
            </a:r>
          </a:p>
          <a:p>
            <a:pPr marL="0" indent="342900">
              <a:spcBef>
                <a:spcPts val="0"/>
              </a:spcBef>
              <a:buNone/>
            </a:pPr>
            <a:endParaRPr lang="lt-LT" sz="2400" dirty="0">
              <a:latin typeface="+mj-lt"/>
            </a:endParaRPr>
          </a:p>
          <a:p>
            <a:pPr marL="0" indent="342900">
              <a:spcBef>
                <a:spcPts val="0"/>
              </a:spcBef>
              <a:buNone/>
            </a:pPr>
            <a:r>
              <a:rPr lang="lt-LT" sz="2400" dirty="0">
                <a:latin typeface="+mj-lt"/>
              </a:rPr>
              <a:t>Mokiniams išsiųsta 60 anketų. Iš viso atsakė 56. </a:t>
            </a:r>
          </a:p>
          <a:p>
            <a:pPr>
              <a:buNone/>
            </a:pPr>
            <a:endParaRPr lang="lt-LT" dirty="0"/>
          </a:p>
          <a:p>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7</a:t>
            </a:fld>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28662" y="214290"/>
            <a:ext cx="7715304" cy="1000132"/>
          </a:xfrm>
        </p:spPr>
        <p:txBody>
          <a:bodyPr>
            <a:normAutofit/>
          </a:bodyPr>
          <a:lstStyle/>
          <a:p>
            <a:pPr algn="ctr"/>
            <a:r>
              <a:rPr lang="lt-LT" sz="2800" b="1" dirty="0"/>
              <a:t>Mokytojų apklausos rezultatai</a:t>
            </a: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8</a:t>
            </a:fld>
            <a:endParaRPr lang="lt-LT"/>
          </a:p>
        </p:txBody>
      </p:sp>
      <p:sp>
        <p:nvSpPr>
          <p:cNvPr id="26625" name="Rectangle 1"/>
          <p:cNvSpPr>
            <a:spLocks noChangeArrowheads="1"/>
          </p:cNvSpPr>
          <p:nvPr/>
        </p:nvSpPr>
        <p:spPr bwMode="auto">
          <a:xfrm>
            <a:off x="500034" y="1643050"/>
            <a:ext cx="8286808"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823913" fontAlgn="base">
              <a:spcBef>
                <a:spcPct val="0"/>
              </a:spcBef>
              <a:spcAft>
                <a:spcPct val="0"/>
              </a:spcAft>
            </a:pPr>
            <a:r>
              <a:rPr kumimoji="0" lang="lt-LT" sz="2400" i="0" u="none" strike="noStrike" cap="none" normalizeH="0" baseline="0" dirty="0">
                <a:ln>
                  <a:noFill/>
                </a:ln>
                <a:solidFill>
                  <a:schemeClr val="tx1"/>
                </a:solidFill>
                <a:effectLst/>
                <a:latin typeface="+mj-lt"/>
                <a:ea typeface="Calibri" pitchFamily="34" charset="0"/>
                <a:cs typeface="Times New Roman" pitchFamily="18" charset="0"/>
              </a:rPr>
              <a:t>Aukščiausios vertės mokytojų apklausoje buvo nustatytos atsižvelgiant į  atsakymus — ko gero sutinku ir visiškai sutinku, surinkusius nuo 96</a:t>
            </a:r>
            <a:r>
              <a:rPr lang="lt-LT" sz="2400" dirty="0"/>
              <a:t>%</a:t>
            </a:r>
            <a:r>
              <a:rPr kumimoji="0" lang="lt-LT" sz="2400" i="0" u="none" strike="noStrike" cap="none" normalizeH="0" baseline="0" dirty="0">
                <a:ln>
                  <a:noFill/>
                </a:ln>
                <a:solidFill>
                  <a:schemeClr val="tx1"/>
                </a:solidFill>
                <a:effectLst/>
                <a:latin typeface="+mj-lt"/>
                <a:ea typeface="Calibri" pitchFamily="34" charset="0"/>
                <a:cs typeface="Times New Roman" pitchFamily="18" charset="0"/>
              </a:rPr>
              <a:t> iki 100</a:t>
            </a:r>
            <a:r>
              <a:rPr lang="lt-LT" sz="2400" dirty="0"/>
              <a:t>%.</a:t>
            </a:r>
            <a:r>
              <a:rPr kumimoji="0" lang="lt-LT" sz="2400" i="0" u="none" strike="noStrike" cap="none" normalizeH="0" baseline="0" dirty="0">
                <a:ln>
                  <a:noFill/>
                </a:ln>
                <a:solidFill>
                  <a:schemeClr val="tx1"/>
                </a:solidFill>
                <a:effectLst/>
                <a:latin typeface="+mj-lt"/>
                <a:ea typeface="Calibri" pitchFamily="34" charset="0"/>
                <a:cs typeface="Times New Roman" pitchFamily="18" charset="0"/>
              </a:rPr>
              <a:t>  </a:t>
            </a:r>
          </a:p>
          <a:p>
            <a:pPr indent="823913" fontAlgn="base">
              <a:spcBef>
                <a:spcPct val="0"/>
              </a:spcBef>
              <a:spcAft>
                <a:spcPct val="0"/>
              </a:spcAft>
            </a:pPr>
            <a:r>
              <a:rPr lang="lt-LT" sz="2400" dirty="0">
                <a:latin typeface="+mj-lt"/>
              </a:rPr>
              <a:t>Žemiausios vertės mokytojų apklausoje buvo nustatytos atsižvelgiant į atsakymus ,,Ko gero nesutinku" ir ,,visiškai nesutinku", surinkusius nuo 10</a:t>
            </a:r>
            <a:r>
              <a:rPr lang="lt-LT" sz="2400" dirty="0"/>
              <a:t>%</a:t>
            </a:r>
            <a:r>
              <a:rPr lang="lt-LT" sz="2400" dirty="0">
                <a:latin typeface="+mj-lt"/>
              </a:rPr>
              <a:t> iki 100</a:t>
            </a:r>
            <a:r>
              <a:rPr lang="lt-LT" sz="2400" dirty="0"/>
              <a:t>%.</a:t>
            </a:r>
            <a:endParaRPr lang="lt-LT" sz="2400" dirty="0">
              <a:latin typeface="+mj-lt"/>
            </a:endParaRPr>
          </a:p>
          <a:p>
            <a:pPr marL="0" marR="0" lvl="0" indent="823913" algn="just"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p:cNvPicPr>
          <p:nvPr>
            <p:ph idx="1"/>
          </p:nvPr>
        </p:nvPicPr>
        <p:blipFill>
          <a:blip r:embed="rId2"/>
          <a:stretch>
            <a:fillRect/>
          </a:stretch>
        </p:blipFill>
        <p:spPr bwMode="auto">
          <a:xfrm>
            <a:off x="0" y="1071546"/>
            <a:ext cx="9144000" cy="3357586"/>
          </a:xfrm>
          <a:prstGeom prst="rect">
            <a:avLst/>
          </a:prstGeom>
          <a:noFill/>
          <a:ln w="9525">
            <a:noFill/>
            <a:miter lim="800000"/>
            <a:headEnd/>
            <a:tailEnd/>
          </a:ln>
        </p:spPr>
      </p:pic>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9</a:t>
            </a:fld>
            <a:endParaRPr lang="lt-L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28728" y="500042"/>
            <a:ext cx="7239000" cy="571504"/>
          </a:xfrm>
        </p:spPr>
        <p:txBody>
          <a:bodyPr>
            <a:noAutofit/>
          </a:bodyPr>
          <a:lstStyle/>
          <a:p>
            <a:pPr algn="ctr"/>
            <a:r>
              <a:rPr lang="lt-LT" sz="2800" b="1" dirty="0"/>
              <a:t>Diferencijavimas</a:t>
            </a:r>
            <a:br>
              <a:rPr lang="lt-LT" sz="2800" b="1" dirty="0"/>
            </a:br>
            <a:endParaRPr lang="lt-LT" sz="2800" b="1" dirty="0"/>
          </a:p>
        </p:txBody>
      </p:sp>
      <p:graphicFrame>
        <p:nvGraphicFramePr>
          <p:cNvPr id="4" name="Turinio vietos rezervavimo ženklas 3"/>
          <p:cNvGraphicFramePr>
            <a:graphicFrameLocks noGrp="1"/>
          </p:cNvGraphicFramePr>
          <p:nvPr>
            <p:ph idx="1"/>
          </p:nvPr>
        </p:nvGraphicFramePr>
        <p:xfrm>
          <a:off x="357158" y="1071546"/>
          <a:ext cx="8572560" cy="4849433"/>
        </p:xfrm>
        <a:graphic>
          <a:graphicData uri="http://schemas.openxmlformats.org/drawingml/2006/table">
            <a:tbl>
              <a:tblPr firstRow="1" bandRow="1">
                <a:tableStyleId>{5C22544A-7EE6-4342-B048-85BDC9FD1C3A}</a:tableStyleId>
              </a:tblPr>
              <a:tblGrid>
                <a:gridCol w="4286280">
                  <a:extLst>
                    <a:ext uri="{9D8B030D-6E8A-4147-A177-3AD203B41FA5}">
                      <a16:colId xmlns:a16="http://schemas.microsoft.com/office/drawing/2014/main" val="20000"/>
                    </a:ext>
                  </a:extLst>
                </a:gridCol>
                <a:gridCol w="4286280">
                  <a:extLst>
                    <a:ext uri="{9D8B030D-6E8A-4147-A177-3AD203B41FA5}">
                      <a16:colId xmlns:a16="http://schemas.microsoft.com/office/drawing/2014/main" val="20001"/>
                    </a:ext>
                  </a:extLst>
                </a:gridCol>
              </a:tblGrid>
              <a:tr h="734633">
                <a:tc>
                  <a:txBody>
                    <a:bodyPr/>
                    <a:lstStyle/>
                    <a:p>
                      <a:r>
                        <a:rPr lang="lt-LT" sz="2400" b="1" kern="1200" dirty="0">
                          <a:solidFill>
                            <a:schemeClr val="lt1"/>
                          </a:solidFill>
                          <a:latin typeface="+mj-lt"/>
                          <a:ea typeface="+mn-ea"/>
                          <a:cs typeface="+mn-cs"/>
                        </a:rPr>
                        <a:t>Aukščiausios vertės</a:t>
                      </a:r>
                      <a:endParaRPr lang="lt-LT" sz="2400" dirty="0">
                        <a:latin typeface="+mj-lt"/>
                      </a:endParaRPr>
                    </a:p>
                  </a:txBody>
                  <a:tcPr/>
                </a:tc>
                <a:tc>
                  <a:txBody>
                    <a:bodyPr/>
                    <a:lstStyle/>
                    <a:p>
                      <a:r>
                        <a:rPr lang="lt-LT" sz="2400" b="1" kern="1200" dirty="0">
                          <a:solidFill>
                            <a:schemeClr val="lt1"/>
                          </a:solidFill>
                          <a:latin typeface="+mj-lt"/>
                          <a:ea typeface="+mn-ea"/>
                          <a:cs typeface="+mn-cs"/>
                        </a:rPr>
                        <a:t>Žemiausios vertės</a:t>
                      </a:r>
                      <a:endParaRPr lang="lt-LT" sz="2400" dirty="0">
                        <a:latin typeface="+mj-lt"/>
                      </a:endParaRPr>
                    </a:p>
                  </a:txBody>
                  <a:tcPr/>
                </a:tc>
                <a:extLst>
                  <a:ext uri="{0D108BD9-81ED-4DB2-BD59-A6C34878D82A}">
                    <a16:rowId xmlns:a16="http://schemas.microsoft.com/office/drawing/2014/main" val="10000"/>
                  </a:ext>
                </a:extLst>
              </a:tr>
              <a:tr h="3265895">
                <a:tc>
                  <a:txBody>
                    <a:bodyPr/>
                    <a:lstStyle/>
                    <a:p>
                      <a:pPr algn="l">
                        <a:spcAft>
                          <a:spcPts val="0"/>
                        </a:spcAft>
                      </a:pPr>
                      <a:r>
                        <a:rPr lang="lt-LT" sz="2400" dirty="0">
                          <a:latin typeface="+mj-lt"/>
                          <a:ea typeface="Calibri"/>
                        </a:rPr>
                        <a:t>Gabesni mokiniai, kurie per pamoką greitai atlieka užduotis, gauna papildomų užduočių.</a:t>
                      </a:r>
                    </a:p>
                    <a:p>
                      <a:pPr algn="l">
                        <a:spcAft>
                          <a:spcPts val="0"/>
                        </a:spcAft>
                      </a:pPr>
                      <a:r>
                        <a:rPr lang="lt-LT" sz="2400" dirty="0">
                          <a:latin typeface="+mj-lt"/>
                          <a:ea typeface="Calibri"/>
                        </a:rPr>
                        <a:t>Aš skiriu mokiniams užduotis pagal jų polinkius, sugebėjimus ir patirtį.</a:t>
                      </a:r>
                    </a:p>
                    <a:p>
                      <a:pPr algn="l">
                        <a:spcAft>
                          <a:spcPts val="0"/>
                        </a:spcAft>
                      </a:pPr>
                      <a:r>
                        <a:rPr lang="lt-LT" sz="2400" dirty="0">
                          <a:latin typeface="+mj-lt"/>
                          <a:ea typeface="Calibri"/>
                        </a:rPr>
                        <a:t>Skiriamos užduotys mokiniams nėra per sunkios.</a:t>
                      </a:r>
                    </a:p>
                  </a:txBody>
                  <a:tcPr/>
                </a:tc>
                <a:tc>
                  <a:txBody>
                    <a:bodyPr/>
                    <a:lstStyle/>
                    <a:p>
                      <a:pPr algn="l"/>
                      <a:r>
                        <a:rPr lang="lt-LT" sz="2400" kern="1200" dirty="0">
                          <a:solidFill>
                            <a:schemeClr val="dk1"/>
                          </a:solidFill>
                          <a:latin typeface="+mj-lt"/>
                          <a:ea typeface="+mn-ea"/>
                          <a:cs typeface="Times New Roman" pitchFamily="18" charset="0"/>
                        </a:rPr>
                        <a:t>Skirdamas užduotis atsižvelgiu į mokymosi stilių.</a:t>
                      </a:r>
                    </a:p>
                    <a:p>
                      <a:pPr algn="l"/>
                      <a:r>
                        <a:rPr lang="lt-LT" sz="2400" kern="1200" dirty="0">
                          <a:solidFill>
                            <a:schemeClr val="dk1"/>
                          </a:solidFill>
                          <a:latin typeface="+mj-lt"/>
                          <a:ea typeface="+mn-ea"/>
                          <a:cs typeface="Times New Roman" pitchFamily="18" charset="0"/>
                        </a:rPr>
                        <a:t>Sudarau mokiniams galimybę pasilengvinti skiriamų užduočių atlikimą: leidžiu naudotis žodynu, lentelėmis, formulėmis, atlikti užduotį kartu su draugu ir pan.</a:t>
                      </a:r>
                    </a:p>
                  </a:txBody>
                  <a:tcPr marL="68580" marR="68580" marT="0" marB="0"/>
                </a:tc>
                <a:extLst>
                  <a:ext uri="{0D108BD9-81ED-4DB2-BD59-A6C34878D82A}">
                    <a16:rowId xmlns:a16="http://schemas.microsoft.com/office/drawing/2014/main" val="10001"/>
                  </a:ext>
                </a:extLst>
              </a:tr>
            </a:tbl>
          </a:graphicData>
        </a:graphic>
      </p:graphicFrame>
      <p:sp>
        <p:nvSpPr>
          <p:cNvPr id="5" name="Skaidrės numerio vietos rezervavimo ženklas 4"/>
          <p:cNvSpPr>
            <a:spLocks noGrp="1"/>
          </p:cNvSpPr>
          <p:nvPr>
            <p:ph type="sldNum" sz="quarter" idx="12"/>
          </p:nvPr>
        </p:nvSpPr>
        <p:spPr/>
        <p:txBody>
          <a:bodyPr>
            <a:normAutofit fontScale="92500" lnSpcReduction="10000"/>
          </a:bodyPr>
          <a:lstStyle/>
          <a:p>
            <a:fld id="{913756CA-5355-4DEE-B363-BB963F924536}" type="slidenum">
              <a:rPr lang="lt-LT" smtClean="0"/>
              <a:pPr/>
              <a:t>10</a:t>
            </a:fld>
            <a:endParaRPr lang="lt-L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p:cNvPicPr>
          <p:nvPr>
            <p:ph idx="1"/>
          </p:nvPr>
        </p:nvPicPr>
        <p:blipFill>
          <a:blip r:embed="rId2"/>
          <a:stretch>
            <a:fillRect/>
          </a:stretch>
        </p:blipFill>
        <p:spPr bwMode="auto">
          <a:xfrm>
            <a:off x="0" y="1357298"/>
            <a:ext cx="9144000" cy="3500462"/>
          </a:xfrm>
          <a:prstGeom prst="rect">
            <a:avLst/>
          </a:prstGeom>
          <a:noFill/>
          <a:ln w="9525">
            <a:noFill/>
            <a:miter lim="800000"/>
            <a:headEnd/>
            <a:tailEnd/>
          </a:ln>
        </p:spPr>
      </p:pic>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11</a:t>
            </a:fld>
            <a:endParaRPr lang="lt-L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214414" y="214290"/>
            <a:ext cx="7498080" cy="1143000"/>
          </a:xfrm>
        </p:spPr>
        <p:txBody>
          <a:bodyPr>
            <a:normAutofit fontScale="90000"/>
          </a:bodyPr>
          <a:lstStyle/>
          <a:p>
            <a:pPr algn="ctr"/>
            <a:r>
              <a:rPr lang="lt-LT" sz="3100" b="1" dirty="0"/>
              <a:t>Individualizavimas (suasmeninimas)</a:t>
            </a:r>
            <a:br>
              <a:rPr lang="lt-LT" dirty="0"/>
            </a:br>
            <a:endParaRPr lang="lt-LT" dirty="0"/>
          </a:p>
        </p:txBody>
      </p:sp>
      <p:sp>
        <p:nvSpPr>
          <p:cNvPr id="3" name="Turinio vietos rezervavimo ženklas 2"/>
          <p:cNvSpPr>
            <a:spLocks noGrp="1"/>
          </p:cNvSpPr>
          <p:nvPr>
            <p:ph idx="1"/>
          </p:nvPr>
        </p:nvSpPr>
        <p:spPr>
          <a:xfrm>
            <a:off x="1428728" y="2857496"/>
            <a:ext cx="7498080" cy="2871774"/>
          </a:xfrm>
        </p:spPr>
        <p:txBody>
          <a:bodyPr/>
          <a:lstStyle/>
          <a:p>
            <a:pPr fontAlgn="t">
              <a:buNone/>
            </a:pPr>
            <a:endParaRPr lang="lt-LT" dirty="0"/>
          </a:p>
          <a:p>
            <a:pPr fontAlgn="t"/>
            <a:endParaRPr lang="lt-LT" dirty="0"/>
          </a:p>
          <a:p>
            <a:pPr fontAlgn="t"/>
            <a:endParaRPr lang="lt-LT" dirty="0"/>
          </a:p>
          <a:p>
            <a:pPr fontAlgn="t"/>
            <a:endParaRPr lang="lt-LT" dirty="0"/>
          </a:p>
          <a:p>
            <a:pPr fontAlgn="t"/>
            <a:endParaRPr lang="lt-LT" dirty="0"/>
          </a:p>
          <a:p>
            <a:pPr fontAlgn="t"/>
            <a:endParaRPr lang="lt-LT" dirty="0"/>
          </a:p>
          <a:p>
            <a:endParaRPr lang="lt-LT" dirty="0"/>
          </a:p>
        </p:txBody>
      </p:sp>
      <p:sp>
        <p:nvSpPr>
          <p:cNvPr id="6" name="Skaidrės numerio vietos rezervavimo ženklas 5"/>
          <p:cNvSpPr>
            <a:spLocks noGrp="1"/>
          </p:cNvSpPr>
          <p:nvPr>
            <p:ph type="sldNum" sz="quarter" idx="12"/>
          </p:nvPr>
        </p:nvSpPr>
        <p:spPr/>
        <p:txBody>
          <a:bodyPr>
            <a:normAutofit fontScale="92500" lnSpcReduction="10000"/>
          </a:bodyPr>
          <a:lstStyle/>
          <a:p>
            <a:fld id="{913756CA-5355-4DEE-B363-BB963F924536}" type="slidenum">
              <a:rPr lang="lt-LT" smtClean="0"/>
              <a:pPr/>
              <a:t>12</a:t>
            </a:fld>
            <a:endParaRPr lang="lt-LT"/>
          </a:p>
        </p:txBody>
      </p:sp>
      <p:sp>
        <p:nvSpPr>
          <p:cNvPr id="4" name="Stačiakampis 3"/>
          <p:cNvSpPr/>
          <p:nvPr/>
        </p:nvSpPr>
        <p:spPr>
          <a:xfrm>
            <a:off x="3551752" y="3244334"/>
            <a:ext cx="2040495" cy="369332"/>
          </a:xfrm>
          <a:prstGeom prst="rect">
            <a:avLst/>
          </a:prstGeom>
        </p:spPr>
        <p:txBody>
          <a:bodyPr wrap="none">
            <a:spAutoFit/>
          </a:bodyPr>
          <a:lstStyle/>
          <a:p>
            <a:r>
              <a:rPr lang="lt-LT" b="1" dirty="0">
                <a:solidFill>
                  <a:schemeClr val="lt1"/>
                </a:solidFill>
              </a:rPr>
              <a:t>Aukščiausios vertės</a:t>
            </a:r>
            <a:endParaRPr lang="lt-LT" dirty="0"/>
          </a:p>
        </p:txBody>
      </p:sp>
      <p:graphicFrame>
        <p:nvGraphicFramePr>
          <p:cNvPr id="5" name="Turinio vietos rezervavimo ženklas 3"/>
          <p:cNvGraphicFramePr>
            <a:graphicFrameLocks/>
          </p:cNvGraphicFramePr>
          <p:nvPr/>
        </p:nvGraphicFramePr>
        <p:xfrm>
          <a:off x="214282" y="1071546"/>
          <a:ext cx="8572560" cy="3490047"/>
        </p:xfrm>
        <a:graphic>
          <a:graphicData uri="http://schemas.openxmlformats.org/drawingml/2006/table">
            <a:tbl>
              <a:tblPr firstRow="1" bandRow="1">
                <a:tableStyleId>{5C22544A-7EE6-4342-B048-85BDC9FD1C3A}</a:tableStyleId>
              </a:tblPr>
              <a:tblGrid>
                <a:gridCol w="4286280">
                  <a:extLst>
                    <a:ext uri="{9D8B030D-6E8A-4147-A177-3AD203B41FA5}">
                      <a16:colId xmlns:a16="http://schemas.microsoft.com/office/drawing/2014/main" val="20000"/>
                    </a:ext>
                  </a:extLst>
                </a:gridCol>
                <a:gridCol w="4286280">
                  <a:extLst>
                    <a:ext uri="{9D8B030D-6E8A-4147-A177-3AD203B41FA5}">
                      <a16:colId xmlns:a16="http://schemas.microsoft.com/office/drawing/2014/main" val="20001"/>
                    </a:ext>
                  </a:extLst>
                </a:gridCol>
              </a:tblGrid>
              <a:tr h="1238194">
                <a:tc>
                  <a:txBody>
                    <a:bodyPr/>
                    <a:lstStyle/>
                    <a:p>
                      <a:pPr algn="l"/>
                      <a:r>
                        <a:rPr lang="lt-LT" sz="2400" b="1" kern="1200" dirty="0">
                          <a:solidFill>
                            <a:schemeClr val="lt1"/>
                          </a:solidFill>
                          <a:latin typeface="+mj-lt"/>
                          <a:ea typeface="+mn-ea"/>
                          <a:cs typeface="+mn-cs"/>
                        </a:rPr>
                        <a:t>Aukščiausios vertės</a:t>
                      </a:r>
                      <a:endParaRPr lang="lt-LT" sz="2400" dirty="0">
                        <a:latin typeface="+mj-lt"/>
                      </a:endParaRPr>
                    </a:p>
                  </a:txBody>
                  <a:tcPr/>
                </a:tc>
                <a:tc>
                  <a:txBody>
                    <a:bodyPr/>
                    <a:lstStyle/>
                    <a:p>
                      <a:pPr algn="l"/>
                      <a:r>
                        <a:rPr lang="lt-LT" sz="2400" b="1" kern="1200" dirty="0">
                          <a:solidFill>
                            <a:schemeClr val="lt1"/>
                          </a:solidFill>
                          <a:latin typeface="+mj-lt"/>
                          <a:ea typeface="+mn-ea"/>
                          <a:cs typeface="+mn-cs"/>
                        </a:rPr>
                        <a:t>Žemiausios vertės</a:t>
                      </a:r>
                      <a:endParaRPr lang="lt-LT" sz="2400" dirty="0">
                        <a:latin typeface="+mj-lt"/>
                      </a:endParaRPr>
                    </a:p>
                  </a:txBody>
                  <a:tcPr/>
                </a:tc>
                <a:extLst>
                  <a:ext uri="{0D108BD9-81ED-4DB2-BD59-A6C34878D82A}">
                    <a16:rowId xmlns:a16="http://schemas.microsoft.com/office/drawing/2014/main" val="10000"/>
                  </a:ext>
                </a:extLst>
              </a:tr>
              <a:tr h="2251853">
                <a:tc>
                  <a:txBody>
                    <a:bodyPr/>
                    <a:lstStyle/>
                    <a:p>
                      <a:pPr algn="l"/>
                      <a:r>
                        <a:rPr lang="lt-LT" sz="2400" kern="1200" dirty="0">
                          <a:solidFill>
                            <a:schemeClr val="dk1"/>
                          </a:solidFill>
                          <a:latin typeface="+mj-lt"/>
                          <a:ea typeface="+mn-ea"/>
                          <a:cs typeface="+mn-cs"/>
                        </a:rPr>
                        <a:t>Aš suteikiu pagalbą mokiniui ar mokinių grupei,  jei jos prireikia. </a:t>
                      </a:r>
                    </a:p>
                  </a:txBody>
                  <a:tcPr/>
                </a:tc>
                <a:tc>
                  <a:txBody>
                    <a:bodyPr/>
                    <a:lstStyle/>
                    <a:p>
                      <a:pPr algn="l"/>
                      <a:r>
                        <a:rPr lang="lt-LT" sz="2400" kern="1200" dirty="0">
                          <a:solidFill>
                            <a:schemeClr val="dk1"/>
                          </a:solidFill>
                          <a:latin typeface="+mj-lt"/>
                          <a:ea typeface="+mn-ea"/>
                          <a:cs typeface="+mn-cs"/>
                        </a:rPr>
                        <a:t>Mokinys renkasi užduotis, mokymosi būdus ir tempą, atsižvelgiant į išsikeltus individualius tikslus.</a:t>
                      </a: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p:cNvPicPr>
          <p:nvPr>
            <p:ph idx="1"/>
          </p:nvPr>
        </p:nvPicPr>
        <p:blipFill>
          <a:blip r:embed="rId2"/>
          <a:stretch>
            <a:fillRect/>
          </a:stretch>
        </p:blipFill>
        <p:spPr bwMode="auto">
          <a:xfrm>
            <a:off x="0" y="1285860"/>
            <a:ext cx="9144000" cy="4071966"/>
          </a:xfrm>
          <a:prstGeom prst="rect">
            <a:avLst/>
          </a:prstGeom>
          <a:noFill/>
          <a:ln w="9525">
            <a:noFill/>
            <a:miter lim="800000"/>
            <a:headEnd/>
            <a:tailEnd/>
          </a:ln>
        </p:spPr>
      </p:pic>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13</a:t>
            </a:fld>
            <a:endParaRPr lang="lt-L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2910" y="142852"/>
            <a:ext cx="8283898" cy="1071570"/>
          </a:xfrm>
        </p:spPr>
        <p:txBody>
          <a:bodyPr>
            <a:normAutofit fontScale="90000"/>
          </a:bodyPr>
          <a:lstStyle/>
          <a:p>
            <a:pPr algn="ctr"/>
            <a:r>
              <a:rPr lang="lt-LT" sz="3100" b="1" dirty="0"/>
              <a:t>Įvairovė</a:t>
            </a:r>
            <a:br>
              <a:rPr lang="lt-LT" dirty="0"/>
            </a:br>
            <a:endParaRPr lang="lt-LT" dirty="0"/>
          </a:p>
        </p:txBody>
      </p:sp>
      <p:sp>
        <p:nvSpPr>
          <p:cNvPr id="3" name="Turinio vietos rezervavimo ženklas 2"/>
          <p:cNvSpPr>
            <a:spLocks noGrp="1"/>
          </p:cNvSpPr>
          <p:nvPr>
            <p:ph idx="1"/>
          </p:nvPr>
        </p:nvSpPr>
        <p:spPr/>
        <p:txBody>
          <a:bodyPr/>
          <a:lstStyle/>
          <a:p>
            <a:pPr fontAlgn="t">
              <a:buNone/>
            </a:pPr>
            <a:endParaRPr lang="lt-LT" dirty="0"/>
          </a:p>
          <a:p>
            <a:pPr fontAlgn="t"/>
            <a:endParaRPr lang="lt-LT" dirty="0"/>
          </a:p>
          <a:p>
            <a:pPr fontAlgn="t"/>
            <a:endParaRPr lang="lt-LT" dirty="0"/>
          </a:p>
          <a:p>
            <a:pPr fontAlgn="t"/>
            <a:endParaRPr lang="lt-LT" dirty="0"/>
          </a:p>
          <a:p>
            <a:pPr fontAlgn="t"/>
            <a:endParaRPr lang="lt-LT" dirty="0"/>
          </a:p>
          <a:p>
            <a:pPr fontAlgn="t"/>
            <a:endParaRPr lang="lt-LT" dirty="0"/>
          </a:p>
          <a:p>
            <a:endParaRPr lang="lt-LT" dirty="0"/>
          </a:p>
        </p:txBody>
      </p:sp>
      <p:sp>
        <p:nvSpPr>
          <p:cNvPr id="6" name="Skaidrės numerio vietos rezervavimo ženklas 5"/>
          <p:cNvSpPr>
            <a:spLocks noGrp="1"/>
          </p:cNvSpPr>
          <p:nvPr>
            <p:ph type="sldNum" sz="quarter" idx="12"/>
          </p:nvPr>
        </p:nvSpPr>
        <p:spPr/>
        <p:txBody>
          <a:bodyPr>
            <a:normAutofit fontScale="92500" lnSpcReduction="10000"/>
          </a:bodyPr>
          <a:lstStyle/>
          <a:p>
            <a:fld id="{913756CA-5355-4DEE-B363-BB963F924536}" type="slidenum">
              <a:rPr lang="lt-LT" smtClean="0"/>
              <a:pPr/>
              <a:t>14</a:t>
            </a:fld>
            <a:endParaRPr lang="lt-LT"/>
          </a:p>
        </p:txBody>
      </p:sp>
      <p:sp>
        <p:nvSpPr>
          <p:cNvPr id="4" name="Stačiakampis 3"/>
          <p:cNvSpPr/>
          <p:nvPr/>
        </p:nvSpPr>
        <p:spPr>
          <a:xfrm>
            <a:off x="3551752" y="3244334"/>
            <a:ext cx="2040495" cy="369332"/>
          </a:xfrm>
          <a:prstGeom prst="rect">
            <a:avLst/>
          </a:prstGeom>
        </p:spPr>
        <p:txBody>
          <a:bodyPr wrap="none">
            <a:spAutoFit/>
          </a:bodyPr>
          <a:lstStyle/>
          <a:p>
            <a:r>
              <a:rPr lang="lt-LT" b="1" dirty="0">
                <a:solidFill>
                  <a:schemeClr val="lt1"/>
                </a:solidFill>
              </a:rPr>
              <a:t>Aukščiausios vertės</a:t>
            </a:r>
            <a:endParaRPr lang="lt-LT" dirty="0"/>
          </a:p>
        </p:txBody>
      </p:sp>
      <p:graphicFrame>
        <p:nvGraphicFramePr>
          <p:cNvPr id="5" name="Turinio vietos rezervavimo ženklas 3"/>
          <p:cNvGraphicFramePr>
            <a:graphicFrameLocks/>
          </p:cNvGraphicFramePr>
          <p:nvPr/>
        </p:nvGraphicFramePr>
        <p:xfrm>
          <a:off x="357158" y="1142984"/>
          <a:ext cx="8643998" cy="4457437"/>
        </p:xfrm>
        <a:graphic>
          <a:graphicData uri="http://schemas.openxmlformats.org/drawingml/2006/table">
            <a:tbl>
              <a:tblPr firstRow="1" bandRow="1">
                <a:tableStyleId>{5C22544A-7EE6-4342-B048-85BDC9FD1C3A}</a:tableStyleId>
              </a:tblPr>
              <a:tblGrid>
                <a:gridCol w="4321999">
                  <a:extLst>
                    <a:ext uri="{9D8B030D-6E8A-4147-A177-3AD203B41FA5}">
                      <a16:colId xmlns:a16="http://schemas.microsoft.com/office/drawing/2014/main" val="20000"/>
                    </a:ext>
                  </a:extLst>
                </a:gridCol>
                <a:gridCol w="4321999">
                  <a:extLst>
                    <a:ext uri="{9D8B030D-6E8A-4147-A177-3AD203B41FA5}">
                      <a16:colId xmlns:a16="http://schemas.microsoft.com/office/drawing/2014/main" val="20001"/>
                    </a:ext>
                  </a:extLst>
                </a:gridCol>
              </a:tblGrid>
              <a:tr h="708397">
                <a:tc>
                  <a:txBody>
                    <a:bodyPr/>
                    <a:lstStyle/>
                    <a:p>
                      <a:r>
                        <a:rPr lang="lt-LT" sz="1800" b="1" kern="1200" dirty="0">
                          <a:solidFill>
                            <a:schemeClr val="lt1"/>
                          </a:solidFill>
                          <a:latin typeface="+mn-lt"/>
                          <a:ea typeface="+mn-ea"/>
                          <a:cs typeface="+mn-cs"/>
                        </a:rPr>
                        <a:t>Aukščiausios vertės</a:t>
                      </a:r>
                      <a:endParaRPr lang="lt-LT" dirty="0"/>
                    </a:p>
                  </a:txBody>
                  <a:tcPr/>
                </a:tc>
                <a:tc>
                  <a:txBody>
                    <a:bodyPr/>
                    <a:lstStyle/>
                    <a:p>
                      <a:r>
                        <a:rPr lang="lt-LT" sz="1800" b="1" kern="1200" dirty="0">
                          <a:solidFill>
                            <a:schemeClr val="lt1"/>
                          </a:solidFill>
                          <a:latin typeface="+mn-lt"/>
                          <a:ea typeface="+mn-ea"/>
                          <a:cs typeface="+mn-cs"/>
                        </a:rPr>
                        <a:t>Žemiausios vertės</a:t>
                      </a:r>
                      <a:endParaRPr lang="lt-LT" dirty="0"/>
                    </a:p>
                  </a:txBody>
                  <a:tcPr/>
                </a:tc>
                <a:extLst>
                  <a:ext uri="{0D108BD9-81ED-4DB2-BD59-A6C34878D82A}">
                    <a16:rowId xmlns:a16="http://schemas.microsoft.com/office/drawing/2014/main" val="10000"/>
                  </a:ext>
                </a:extLst>
              </a:tr>
              <a:tr h="3149255">
                <a:tc>
                  <a:txBody>
                    <a:bodyPr/>
                    <a:lstStyle/>
                    <a:p>
                      <a:pPr algn="l"/>
                      <a:r>
                        <a:rPr lang="lt-LT" sz="2400" kern="1200" dirty="0">
                          <a:solidFill>
                            <a:schemeClr val="dk1"/>
                          </a:solidFill>
                          <a:latin typeface="+mj-lt"/>
                          <a:ea typeface="+mn-ea"/>
                          <a:cs typeface="+mn-cs"/>
                        </a:rPr>
                        <a:t>Aš sudarau sąlygas mokiniui mokytis vienam, dviese, grupėje, klasėje.</a:t>
                      </a:r>
                    </a:p>
                    <a:p>
                      <a:pPr algn="l"/>
                      <a:r>
                        <a:rPr lang="lt-LT" sz="2400" kern="1200" dirty="0">
                          <a:solidFill>
                            <a:schemeClr val="dk1"/>
                          </a:solidFill>
                          <a:latin typeface="+mj-lt"/>
                          <a:ea typeface="+mn-ea"/>
                          <a:cs typeface="+mn-cs"/>
                        </a:rPr>
                        <a:t>Pristatau įvairiais mokiniams patraukliais būdais naują pamokos medžiagą. </a:t>
                      </a:r>
                    </a:p>
                    <a:p>
                      <a:pPr algn="l"/>
                      <a:r>
                        <a:rPr lang="lt-LT" sz="2400" kern="1200" dirty="0">
                          <a:solidFill>
                            <a:schemeClr val="dk1"/>
                          </a:solidFill>
                          <a:latin typeface="+mj-lt"/>
                          <a:ea typeface="+mn-ea"/>
                          <a:cs typeface="+mn-cs"/>
                        </a:rPr>
                        <a:t>Mokiniams pasiūlau kelis tos pačios užduoties atlikimo būdus. </a:t>
                      </a:r>
                    </a:p>
                  </a:txBody>
                  <a:tcPr/>
                </a:tc>
                <a:tc>
                  <a:txBody>
                    <a:bodyPr/>
                    <a:lstStyle/>
                    <a:p>
                      <a:pPr algn="l"/>
                      <a:r>
                        <a:rPr lang="lt-LT" sz="2400" kern="1200" dirty="0">
                          <a:solidFill>
                            <a:schemeClr val="dk1"/>
                          </a:solidFill>
                          <a:latin typeface="+mj-lt"/>
                          <a:ea typeface="+mn-ea"/>
                          <a:cs typeface="+mn-cs"/>
                        </a:rPr>
                        <a:t>Aš leidžiu vieniems mokiniams atlikti užduotį raštu, o kitiems žodžiu. </a:t>
                      </a:r>
                    </a:p>
                    <a:p>
                      <a:pPr algn="l"/>
                      <a:r>
                        <a:rPr lang="lt-LT" sz="2400" kern="1200" dirty="0">
                          <a:solidFill>
                            <a:schemeClr val="dk1"/>
                          </a:solidFill>
                          <a:latin typeface="+mj-lt"/>
                          <a:ea typeface="+mn-ea"/>
                          <a:cs typeface="+mn-cs"/>
                        </a:rPr>
                        <a:t>Aš skiriu namų darbus, kuriuos reikia atlikti su vienu ar keliais draugais.</a:t>
                      </a: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85720" y="142852"/>
            <a:ext cx="8643998" cy="1000132"/>
          </a:xfrm>
        </p:spPr>
        <p:txBody>
          <a:bodyPr>
            <a:normAutofit/>
          </a:bodyPr>
          <a:lstStyle/>
          <a:p>
            <a:pPr algn="ctr"/>
            <a:r>
              <a:rPr lang="lt-LT" sz="2800" b="1" dirty="0"/>
              <a:t>Mokinių apklausos rezultatai</a:t>
            </a:r>
          </a:p>
        </p:txBody>
      </p:sp>
      <p:sp>
        <p:nvSpPr>
          <p:cNvPr id="3" name="Turinio vietos rezervavimo ženklas 2"/>
          <p:cNvSpPr>
            <a:spLocks noGrp="1"/>
          </p:cNvSpPr>
          <p:nvPr>
            <p:ph idx="1"/>
          </p:nvPr>
        </p:nvSpPr>
        <p:spPr>
          <a:xfrm>
            <a:off x="714348" y="2214554"/>
            <a:ext cx="8001056" cy="3571900"/>
          </a:xfrm>
        </p:spPr>
        <p:txBody>
          <a:bodyPr>
            <a:normAutofit fontScale="77500" lnSpcReduction="20000"/>
          </a:bodyPr>
          <a:lstStyle/>
          <a:p>
            <a:pPr indent="457200">
              <a:buNone/>
            </a:pPr>
            <a:r>
              <a:rPr lang="lt-LT" sz="3400" dirty="0">
                <a:latin typeface="+mj-lt"/>
              </a:rPr>
              <a:t>Aukščiausios  vertės mokinių apklausoje buvo nustatytos atsižvelgiant į atsakymus ,,Ko gero sutinku"  ir ,,visiškai nesutinku", surinkusius nuo 81</a:t>
            </a:r>
            <a:r>
              <a:rPr lang="lt-LT" sz="3400" dirty="0"/>
              <a:t>%</a:t>
            </a:r>
            <a:r>
              <a:rPr lang="lt-LT" sz="3400" dirty="0">
                <a:latin typeface="+mj-lt"/>
              </a:rPr>
              <a:t> iki 100%.</a:t>
            </a:r>
          </a:p>
          <a:p>
            <a:pPr indent="457200">
              <a:buNone/>
            </a:pPr>
            <a:r>
              <a:rPr lang="lt-LT" sz="3400" dirty="0">
                <a:latin typeface="+mj-lt"/>
              </a:rPr>
              <a:t>Žemiausios  vertės mokinių apklausoje buvo nustatytos atsižvelgiant į atsakymus ,,Ko gero nesutinku" ir ,,visiškai nesutinku", surinkusius nuo 25</a:t>
            </a:r>
            <a:r>
              <a:rPr lang="lt-LT" sz="3400" dirty="0"/>
              <a:t>%</a:t>
            </a:r>
            <a:r>
              <a:rPr lang="lt-LT" sz="3400" dirty="0">
                <a:latin typeface="+mj-lt"/>
              </a:rPr>
              <a:t> iki 100</a:t>
            </a:r>
            <a:r>
              <a:rPr lang="lt-LT" sz="3400" dirty="0"/>
              <a:t>%</a:t>
            </a:r>
            <a:r>
              <a:rPr lang="lt-LT" sz="3400" dirty="0">
                <a:latin typeface="+mj-lt"/>
              </a:rPr>
              <a:t>.</a:t>
            </a:r>
          </a:p>
          <a:p>
            <a:pPr indent="457200">
              <a:buNone/>
            </a:pPr>
            <a:r>
              <a:rPr lang="lt-LT" sz="3400" dirty="0">
                <a:latin typeface="+mj-lt"/>
              </a:rPr>
              <a:t> </a:t>
            </a:r>
          </a:p>
          <a:p>
            <a:endParaRPr lang="lt-LT" b="1" dirty="0"/>
          </a:p>
          <a:p>
            <a:endParaRPr lang="lt-LT" dirty="0"/>
          </a:p>
          <a:p>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15</a:t>
            </a:fld>
            <a:endParaRPr lang="lt-L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p:cNvPicPr>
          <p:nvPr>
            <p:ph idx="1"/>
          </p:nvPr>
        </p:nvPicPr>
        <p:blipFill>
          <a:blip r:embed="rId2"/>
          <a:stretch>
            <a:fillRect/>
          </a:stretch>
        </p:blipFill>
        <p:spPr bwMode="auto">
          <a:xfrm>
            <a:off x="0" y="1357298"/>
            <a:ext cx="9144000" cy="3357586"/>
          </a:xfrm>
          <a:prstGeom prst="rect">
            <a:avLst/>
          </a:prstGeom>
          <a:noFill/>
          <a:ln w="9525">
            <a:noFill/>
            <a:miter lim="800000"/>
            <a:headEnd/>
            <a:tailEnd/>
          </a:ln>
        </p:spPr>
      </p:pic>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16</a:t>
            </a:fld>
            <a:endParaRPr lang="lt-L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04800" y="457200"/>
            <a:ext cx="8686800" cy="614346"/>
          </a:xfrm>
        </p:spPr>
        <p:txBody>
          <a:bodyPr>
            <a:normAutofit fontScale="90000"/>
          </a:bodyPr>
          <a:lstStyle/>
          <a:p>
            <a:pPr algn="ctr"/>
            <a:r>
              <a:rPr lang="lt-LT" sz="3100" b="1" dirty="0"/>
              <a:t>Diferencijavimas </a:t>
            </a:r>
            <a:br>
              <a:rPr lang="lt-LT" dirty="0"/>
            </a:br>
            <a:endParaRPr lang="lt-LT" dirty="0"/>
          </a:p>
        </p:txBody>
      </p:sp>
      <p:graphicFrame>
        <p:nvGraphicFramePr>
          <p:cNvPr id="4" name="Turinio vietos rezervavimo ženklas 3"/>
          <p:cNvGraphicFramePr>
            <a:graphicFrameLocks noGrp="1"/>
          </p:cNvGraphicFramePr>
          <p:nvPr>
            <p:ph idx="1"/>
          </p:nvPr>
        </p:nvGraphicFramePr>
        <p:xfrm>
          <a:off x="285720" y="1071546"/>
          <a:ext cx="8705880" cy="4937760"/>
        </p:xfrm>
        <a:graphic>
          <a:graphicData uri="http://schemas.openxmlformats.org/drawingml/2006/table">
            <a:tbl>
              <a:tblPr firstRow="1" bandRow="1">
                <a:tableStyleId>{5C22544A-7EE6-4342-B048-85BDC9FD1C3A}</a:tableStyleId>
              </a:tblPr>
              <a:tblGrid>
                <a:gridCol w="4352940">
                  <a:extLst>
                    <a:ext uri="{9D8B030D-6E8A-4147-A177-3AD203B41FA5}">
                      <a16:colId xmlns:a16="http://schemas.microsoft.com/office/drawing/2014/main" val="20000"/>
                    </a:ext>
                  </a:extLst>
                </a:gridCol>
                <a:gridCol w="4352940">
                  <a:extLst>
                    <a:ext uri="{9D8B030D-6E8A-4147-A177-3AD203B41FA5}">
                      <a16:colId xmlns:a16="http://schemas.microsoft.com/office/drawing/2014/main" val="20001"/>
                    </a:ext>
                  </a:extLst>
                </a:gridCol>
              </a:tblGrid>
              <a:tr h="756574">
                <a:tc>
                  <a:txBody>
                    <a:bodyPr/>
                    <a:lstStyle/>
                    <a:p>
                      <a:r>
                        <a:rPr lang="lt-LT" sz="2400" b="1" kern="1200" dirty="0">
                          <a:solidFill>
                            <a:schemeClr val="lt1"/>
                          </a:solidFill>
                          <a:latin typeface="+mj-lt"/>
                          <a:ea typeface="+mn-ea"/>
                          <a:cs typeface="+mn-cs"/>
                        </a:rPr>
                        <a:t>Aukščiausios vertės</a:t>
                      </a:r>
                      <a:endParaRPr lang="lt-LT" sz="2400" dirty="0">
                        <a:latin typeface="+mj-lt"/>
                      </a:endParaRPr>
                    </a:p>
                  </a:txBody>
                  <a:tcPr marL="96520" marR="965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2400" b="1" kern="1200" dirty="0">
                          <a:solidFill>
                            <a:schemeClr val="lt1"/>
                          </a:solidFill>
                          <a:latin typeface="+mj-lt"/>
                          <a:ea typeface="+mn-ea"/>
                          <a:cs typeface="+mn-cs"/>
                        </a:rPr>
                        <a:t>Žemiausios vertės</a:t>
                      </a:r>
                      <a:endParaRPr lang="lt-LT" sz="2400" dirty="0">
                        <a:latin typeface="+mj-lt"/>
                      </a:endParaRPr>
                    </a:p>
                    <a:p>
                      <a:endParaRPr lang="lt-LT" sz="2400" dirty="0">
                        <a:latin typeface="+mj-lt"/>
                      </a:endParaRPr>
                    </a:p>
                  </a:txBody>
                  <a:tcPr marL="96520" marR="96520"/>
                </a:tc>
                <a:extLst>
                  <a:ext uri="{0D108BD9-81ED-4DB2-BD59-A6C34878D82A}">
                    <a16:rowId xmlns:a16="http://schemas.microsoft.com/office/drawing/2014/main" val="10000"/>
                  </a:ext>
                </a:extLst>
              </a:tr>
              <a:tr h="23778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2400" kern="1200" dirty="0">
                          <a:solidFill>
                            <a:schemeClr val="dk1"/>
                          </a:solidFill>
                          <a:latin typeface="+mj-lt"/>
                          <a:ea typeface="+mn-ea"/>
                          <a:cs typeface="+mn-cs"/>
                        </a:rPr>
                        <a:t>Užduotys, kurias skiria mano mokytojai, atitinka mano polinkius, sugebėjimus, patirtį, mokymosi stilių.</a:t>
                      </a:r>
                    </a:p>
                    <a:p>
                      <a:pPr marL="0" marR="0" indent="0" algn="l" defTabSz="914400" rtl="0" eaLnBrk="1" fontAlgn="auto" latinLnBrk="0" hangingPunct="1">
                        <a:lnSpc>
                          <a:spcPct val="100000"/>
                        </a:lnSpc>
                        <a:spcBef>
                          <a:spcPts val="0"/>
                        </a:spcBef>
                        <a:spcAft>
                          <a:spcPts val="0"/>
                        </a:spcAft>
                        <a:buClrTx/>
                        <a:buSzTx/>
                        <a:buFontTx/>
                        <a:buNone/>
                        <a:tabLst/>
                        <a:defRPr/>
                      </a:pPr>
                      <a:endParaRPr lang="lt-LT" sz="2400" kern="1200" dirty="0">
                        <a:solidFill>
                          <a:schemeClr val="dk1"/>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t-LT" sz="2400" kern="1200" dirty="0">
                          <a:solidFill>
                            <a:schemeClr val="dk1"/>
                          </a:solidFill>
                          <a:latin typeface="+mj-lt"/>
                          <a:ea typeface="+mn-ea"/>
                          <a:cs typeface="+mn-cs"/>
                        </a:rPr>
                        <a:t>Jei aš ir mano draugai greitai atliekame užduotis, gauname papildomų užduočių </a:t>
                      </a:r>
                      <a:endParaRPr lang="lt-LT" sz="2400" dirty="0">
                        <a:latin typeface="+mj-lt"/>
                      </a:endParaRPr>
                    </a:p>
                    <a:p>
                      <a:endParaRPr lang="lt-LT" sz="2400" dirty="0">
                        <a:latin typeface="+mj-lt"/>
                      </a:endParaRPr>
                    </a:p>
                  </a:txBody>
                  <a:tcPr marL="96520" marR="96520"/>
                </a:tc>
                <a:tc>
                  <a:txBody>
                    <a:bodyPr/>
                    <a:lstStyle/>
                    <a:p>
                      <a:r>
                        <a:rPr lang="lt-LT" sz="2400" kern="1200" dirty="0">
                          <a:solidFill>
                            <a:schemeClr val="dk1"/>
                          </a:solidFill>
                          <a:latin typeface="+mj-lt"/>
                          <a:ea typeface="+mn-ea"/>
                          <a:cs typeface="+mn-cs"/>
                        </a:rPr>
                        <a:t>Mokytojai kai kuriems mokiniams leidžia pasilengvinti skiriamų užduočių atlikimą:  leidžia naudotis žodynu, lentelėmis, formulėmis, atlikti užduotį su draugu. </a:t>
                      </a:r>
                      <a:endParaRPr lang="lt-LT" sz="2400" dirty="0">
                        <a:latin typeface="+mj-lt"/>
                      </a:endParaRPr>
                    </a:p>
                  </a:txBody>
                  <a:tcPr marL="96520" marR="96520"/>
                </a:tc>
                <a:extLst>
                  <a:ext uri="{0D108BD9-81ED-4DB2-BD59-A6C34878D82A}">
                    <a16:rowId xmlns:a16="http://schemas.microsoft.com/office/drawing/2014/main" val="10001"/>
                  </a:ext>
                </a:extLst>
              </a:tr>
            </a:tbl>
          </a:graphicData>
        </a:graphic>
      </p:graphicFrame>
      <p:sp>
        <p:nvSpPr>
          <p:cNvPr id="5" name="Skaidrės numerio vietos rezervavimo ženklas 4"/>
          <p:cNvSpPr>
            <a:spLocks noGrp="1"/>
          </p:cNvSpPr>
          <p:nvPr>
            <p:ph type="sldNum" sz="quarter" idx="12"/>
          </p:nvPr>
        </p:nvSpPr>
        <p:spPr/>
        <p:txBody>
          <a:bodyPr>
            <a:normAutofit fontScale="92500" lnSpcReduction="10000"/>
          </a:bodyPr>
          <a:lstStyle/>
          <a:p>
            <a:fld id="{913756CA-5355-4DEE-B363-BB963F924536}" type="slidenum">
              <a:rPr lang="lt-LT" smtClean="0"/>
              <a:pPr/>
              <a:t>17</a:t>
            </a:fld>
            <a:endParaRPr lang="lt-L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p:cNvPicPr>
          <p:nvPr>
            <p:ph idx="1"/>
          </p:nvPr>
        </p:nvPicPr>
        <p:blipFill>
          <a:blip r:embed="rId2"/>
          <a:stretch>
            <a:fillRect/>
          </a:stretch>
        </p:blipFill>
        <p:spPr bwMode="auto">
          <a:xfrm>
            <a:off x="0" y="1357298"/>
            <a:ext cx="9144000" cy="3643338"/>
          </a:xfrm>
          <a:prstGeom prst="rect">
            <a:avLst/>
          </a:prstGeom>
          <a:noFill/>
          <a:ln w="9525">
            <a:noFill/>
            <a:miter lim="800000"/>
            <a:headEnd/>
            <a:tailEnd/>
          </a:ln>
        </p:spPr>
      </p:pic>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18</a:t>
            </a:fld>
            <a:endParaRPr lang="lt-L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br>
              <a:rPr lang="lt-LT" dirty="0"/>
            </a:br>
            <a:endParaRPr lang="lt-LT" dirty="0"/>
          </a:p>
        </p:txBody>
      </p:sp>
      <p:graphicFrame>
        <p:nvGraphicFramePr>
          <p:cNvPr id="4" name="Turinio vietos rezervavimo ženklas 3"/>
          <p:cNvGraphicFramePr>
            <a:graphicFrameLocks noGrp="1"/>
          </p:cNvGraphicFramePr>
          <p:nvPr>
            <p:ph idx="1"/>
          </p:nvPr>
        </p:nvGraphicFramePr>
        <p:xfrm>
          <a:off x="214282" y="1214422"/>
          <a:ext cx="8715436" cy="4593979"/>
        </p:xfrm>
        <a:graphic>
          <a:graphicData uri="http://schemas.openxmlformats.org/drawingml/2006/table">
            <a:tbl>
              <a:tblPr firstRow="1" bandRow="1">
                <a:tableStyleId>{5C22544A-7EE6-4342-B048-85BDC9FD1C3A}</a:tableStyleId>
              </a:tblPr>
              <a:tblGrid>
                <a:gridCol w="4357718">
                  <a:extLst>
                    <a:ext uri="{9D8B030D-6E8A-4147-A177-3AD203B41FA5}">
                      <a16:colId xmlns:a16="http://schemas.microsoft.com/office/drawing/2014/main" val="20000"/>
                    </a:ext>
                  </a:extLst>
                </a:gridCol>
                <a:gridCol w="4357718">
                  <a:extLst>
                    <a:ext uri="{9D8B030D-6E8A-4147-A177-3AD203B41FA5}">
                      <a16:colId xmlns:a16="http://schemas.microsoft.com/office/drawing/2014/main" val="20001"/>
                    </a:ext>
                  </a:extLst>
                </a:gridCol>
              </a:tblGrid>
              <a:tr h="8449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2400" b="1" kern="1200" dirty="0">
                          <a:solidFill>
                            <a:schemeClr val="lt1"/>
                          </a:solidFill>
                          <a:latin typeface="+mj-lt"/>
                          <a:ea typeface="+mn-ea"/>
                          <a:cs typeface="+mn-cs"/>
                        </a:rPr>
                        <a:t>Aukščiausios vertės</a:t>
                      </a:r>
                      <a:endParaRPr lang="lt-LT" sz="2400" dirty="0">
                        <a:latin typeface="+mj-lt"/>
                      </a:endParaRPr>
                    </a:p>
                    <a:p>
                      <a:endParaRPr lang="lt-LT" sz="2400" dirty="0">
                        <a:latin typeface="+mj-lt"/>
                      </a:endParaRPr>
                    </a:p>
                  </a:txBody>
                  <a:tcPr marL="83326" marR="833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2400" b="1" kern="1200" dirty="0">
                          <a:solidFill>
                            <a:schemeClr val="lt1"/>
                          </a:solidFill>
                          <a:latin typeface="+mj-lt"/>
                          <a:ea typeface="+mn-ea"/>
                          <a:cs typeface="+mn-cs"/>
                        </a:rPr>
                        <a:t>Žemiausios vertės</a:t>
                      </a:r>
                      <a:endParaRPr lang="lt-LT" sz="2400" dirty="0">
                        <a:latin typeface="+mj-lt"/>
                      </a:endParaRPr>
                    </a:p>
                    <a:p>
                      <a:endParaRPr lang="lt-LT" sz="2400" dirty="0">
                        <a:latin typeface="+mj-lt"/>
                      </a:endParaRPr>
                    </a:p>
                  </a:txBody>
                  <a:tcPr marL="83326" marR="83326"/>
                </a:tc>
                <a:extLst>
                  <a:ext uri="{0D108BD9-81ED-4DB2-BD59-A6C34878D82A}">
                    <a16:rowId xmlns:a16="http://schemas.microsoft.com/office/drawing/2014/main" val="10000"/>
                  </a:ext>
                </a:extLst>
              </a:tr>
              <a:tr h="2655523">
                <a:tc>
                  <a:txBody>
                    <a:bodyPr/>
                    <a:lstStyle/>
                    <a:p>
                      <a:r>
                        <a:rPr lang="lt-LT" sz="2400" kern="1200" dirty="0">
                          <a:solidFill>
                            <a:schemeClr val="dk1"/>
                          </a:solidFill>
                          <a:latin typeface="+mj-lt"/>
                          <a:ea typeface="+mn-ea"/>
                          <a:cs typeface="+mn-cs"/>
                        </a:rPr>
                        <a:t>Mokytojai suteikia man ar mano draugams pagalbą, jei jos prireikia.</a:t>
                      </a:r>
                    </a:p>
                    <a:p>
                      <a:endParaRPr lang="lt-LT" sz="2400" kern="1200" dirty="0">
                        <a:solidFill>
                          <a:schemeClr val="dk1"/>
                        </a:solidFill>
                        <a:latin typeface="+mj-lt"/>
                        <a:ea typeface="+mn-ea"/>
                        <a:cs typeface="+mn-cs"/>
                      </a:endParaRPr>
                    </a:p>
                    <a:p>
                      <a:r>
                        <a:rPr lang="lt-LT" sz="2400" kern="1200" dirty="0">
                          <a:solidFill>
                            <a:schemeClr val="dk1"/>
                          </a:solidFill>
                          <a:latin typeface="+mj-lt"/>
                          <a:ea typeface="+mn-ea"/>
                          <a:cs typeface="+mn-cs"/>
                        </a:rPr>
                        <a:t>Mokytojas skatina mane kelti individualius mokymo(si) tikslus, atsižvelgdamas į mano mokymosi galimybes, interesus ir siekius.</a:t>
                      </a:r>
                      <a:endParaRPr lang="lt-LT" sz="2400" dirty="0">
                        <a:latin typeface="+mj-lt"/>
                      </a:endParaRPr>
                    </a:p>
                  </a:txBody>
                  <a:tcPr marL="83326" marR="83326"/>
                </a:tc>
                <a:tc>
                  <a:txBody>
                    <a:bodyPr/>
                    <a:lstStyle/>
                    <a:p>
                      <a:r>
                        <a:rPr lang="lt-LT" sz="2400" kern="1200" dirty="0">
                          <a:solidFill>
                            <a:schemeClr val="dk1"/>
                          </a:solidFill>
                          <a:latin typeface="+mj-lt"/>
                          <a:ea typeface="+mn-ea"/>
                          <a:cs typeface="+mn-cs"/>
                        </a:rPr>
                        <a:t>Pamokoje mokytojas man skiria užduotį ar suskirsto į poras, grupeles pagal tai, kiek noriu išmokti. </a:t>
                      </a:r>
                    </a:p>
                    <a:p>
                      <a:endParaRPr lang="lt-LT" sz="2400" kern="1200" dirty="0">
                        <a:solidFill>
                          <a:schemeClr val="dk1"/>
                        </a:solidFill>
                        <a:latin typeface="+mj-lt"/>
                        <a:ea typeface="+mn-ea"/>
                        <a:cs typeface="+mn-cs"/>
                      </a:endParaRPr>
                    </a:p>
                    <a:p>
                      <a:r>
                        <a:rPr lang="lt-LT" sz="2400" kern="1200" dirty="0">
                          <a:solidFill>
                            <a:schemeClr val="dk1"/>
                          </a:solidFill>
                          <a:latin typeface="+mj-lt"/>
                          <a:ea typeface="+mn-ea"/>
                          <a:cs typeface="+mn-cs"/>
                        </a:rPr>
                        <a:t>Turiu galimybę pasirinkti, kiek sugebėsiu išmokti (atlikti užduočių, pratimų, išmokti žodžių).</a:t>
                      </a:r>
                    </a:p>
                  </a:txBody>
                  <a:tcPr marL="83326" marR="83326"/>
                </a:tc>
                <a:extLst>
                  <a:ext uri="{0D108BD9-81ED-4DB2-BD59-A6C34878D82A}">
                    <a16:rowId xmlns:a16="http://schemas.microsoft.com/office/drawing/2014/main" val="10001"/>
                  </a:ext>
                </a:extLst>
              </a:tr>
            </a:tbl>
          </a:graphicData>
        </a:graphic>
      </p:graphicFrame>
      <p:sp>
        <p:nvSpPr>
          <p:cNvPr id="5" name="Skaidrės numerio vietos rezervavimo ženklas 4"/>
          <p:cNvSpPr>
            <a:spLocks noGrp="1"/>
          </p:cNvSpPr>
          <p:nvPr>
            <p:ph type="sldNum" sz="quarter" idx="12"/>
          </p:nvPr>
        </p:nvSpPr>
        <p:spPr/>
        <p:txBody>
          <a:bodyPr>
            <a:normAutofit fontScale="92500" lnSpcReduction="10000"/>
          </a:bodyPr>
          <a:lstStyle/>
          <a:p>
            <a:fld id="{913756CA-5355-4DEE-B363-BB963F924536}" type="slidenum">
              <a:rPr lang="lt-LT" smtClean="0"/>
              <a:pPr/>
              <a:t>19</a:t>
            </a:fld>
            <a:endParaRPr lang="lt-LT"/>
          </a:p>
        </p:txBody>
      </p:sp>
      <p:sp>
        <p:nvSpPr>
          <p:cNvPr id="6" name="Antraštė 1"/>
          <p:cNvSpPr txBox="1">
            <a:spLocks/>
          </p:cNvSpPr>
          <p:nvPr/>
        </p:nvSpPr>
        <p:spPr>
          <a:xfrm>
            <a:off x="642910" y="214290"/>
            <a:ext cx="8069584" cy="1143000"/>
          </a:xfrm>
          <a:prstGeom prst="rect">
            <a:avLst/>
          </a:prstGeom>
        </p:spPr>
        <p:txBody>
          <a:bodyPr vert="horz"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t-LT" sz="31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Individualizavimas (suasmeninimas)</a:t>
            </a:r>
            <a:br>
              <a:rPr kumimoji="0" lang="lt-LT" sz="3600" b="0"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br>
            <a:endParaRPr kumimoji="0" lang="lt-LT"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p:cNvPicPr>
          <p:nvPr>
            <p:ph idx="1"/>
          </p:nvPr>
        </p:nvPicPr>
        <p:blipFill>
          <a:blip r:embed="rId2"/>
          <a:stretch>
            <a:fillRect/>
          </a:stretch>
        </p:blipFill>
        <p:spPr bwMode="auto">
          <a:xfrm>
            <a:off x="0" y="1357298"/>
            <a:ext cx="9144000" cy="4714908"/>
          </a:xfrm>
          <a:prstGeom prst="rect">
            <a:avLst/>
          </a:prstGeom>
          <a:noFill/>
          <a:ln w="9525">
            <a:noFill/>
            <a:miter lim="800000"/>
            <a:headEnd/>
            <a:tailEnd/>
          </a:ln>
        </p:spPr>
      </p:pic>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20</a:t>
            </a:fld>
            <a:endParaRPr lang="lt-L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sz="3100" b="1" dirty="0"/>
              <a:t>Įvairovė</a:t>
            </a:r>
            <a:br>
              <a:rPr lang="lt-LT" dirty="0"/>
            </a:br>
            <a:endParaRPr lang="lt-LT" dirty="0"/>
          </a:p>
        </p:txBody>
      </p:sp>
      <p:graphicFrame>
        <p:nvGraphicFramePr>
          <p:cNvPr id="4" name="Turinio vietos rezervavimo ženklas 3"/>
          <p:cNvGraphicFramePr>
            <a:graphicFrameLocks noGrp="1"/>
          </p:cNvGraphicFramePr>
          <p:nvPr>
            <p:ph idx="1"/>
          </p:nvPr>
        </p:nvGraphicFramePr>
        <p:xfrm>
          <a:off x="214282" y="1142984"/>
          <a:ext cx="8777318" cy="4759335"/>
        </p:xfrm>
        <a:graphic>
          <a:graphicData uri="http://schemas.openxmlformats.org/drawingml/2006/table">
            <a:tbl>
              <a:tblPr firstRow="1" bandRow="1">
                <a:tableStyleId>{5C22544A-7EE6-4342-B048-85BDC9FD1C3A}</a:tableStyleId>
              </a:tblPr>
              <a:tblGrid>
                <a:gridCol w="4388659">
                  <a:extLst>
                    <a:ext uri="{9D8B030D-6E8A-4147-A177-3AD203B41FA5}">
                      <a16:colId xmlns:a16="http://schemas.microsoft.com/office/drawing/2014/main" val="20000"/>
                    </a:ext>
                  </a:extLst>
                </a:gridCol>
                <a:gridCol w="4388659">
                  <a:extLst>
                    <a:ext uri="{9D8B030D-6E8A-4147-A177-3AD203B41FA5}">
                      <a16:colId xmlns:a16="http://schemas.microsoft.com/office/drawing/2014/main" val="20001"/>
                    </a:ext>
                  </a:extLst>
                </a:gridCol>
              </a:tblGrid>
              <a:tr h="7054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2000" b="1" kern="1200" dirty="0">
                          <a:solidFill>
                            <a:schemeClr val="lt1"/>
                          </a:solidFill>
                          <a:latin typeface="+mj-lt"/>
                          <a:ea typeface="+mn-ea"/>
                          <a:cs typeface="+mn-cs"/>
                        </a:rPr>
                        <a:t>Aukščiausios vertės</a:t>
                      </a:r>
                      <a:endParaRPr lang="lt-LT" sz="2000" dirty="0">
                        <a:latin typeface="+mj-lt"/>
                      </a:endParaRPr>
                    </a:p>
                    <a:p>
                      <a:endParaRPr lang="lt-LT" sz="2000" dirty="0">
                        <a:latin typeface="+mj-lt"/>
                      </a:endParaRPr>
                    </a:p>
                  </a:txBody>
                  <a:tcPr marL="96520" marR="965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2000" b="1" kern="1200" dirty="0">
                          <a:solidFill>
                            <a:schemeClr val="lt1"/>
                          </a:solidFill>
                          <a:latin typeface="+mj-lt"/>
                          <a:ea typeface="+mn-ea"/>
                          <a:cs typeface="+mn-cs"/>
                        </a:rPr>
                        <a:t>Žemiausios vertės</a:t>
                      </a:r>
                      <a:endParaRPr lang="lt-LT" sz="2000" dirty="0">
                        <a:latin typeface="+mj-lt"/>
                      </a:endParaRPr>
                    </a:p>
                    <a:p>
                      <a:endParaRPr lang="lt-LT" sz="2000" dirty="0">
                        <a:latin typeface="+mj-lt"/>
                      </a:endParaRPr>
                    </a:p>
                  </a:txBody>
                  <a:tcPr marL="96520" marR="96520"/>
                </a:tc>
                <a:extLst>
                  <a:ext uri="{0D108BD9-81ED-4DB2-BD59-A6C34878D82A}">
                    <a16:rowId xmlns:a16="http://schemas.microsoft.com/office/drawing/2014/main" val="10000"/>
                  </a:ext>
                </a:extLst>
              </a:tr>
              <a:tr h="3729044">
                <a:tc>
                  <a:txBody>
                    <a:bodyPr/>
                    <a:lstStyle/>
                    <a:p>
                      <a:r>
                        <a:rPr lang="lt-LT" sz="2000" kern="1200" dirty="0">
                          <a:solidFill>
                            <a:schemeClr val="dk1"/>
                          </a:solidFill>
                          <a:latin typeface="+mj-lt"/>
                          <a:ea typeface="+mn-ea"/>
                          <a:cs typeface="+mn-cs"/>
                        </a:rPr>
                        <a:t>Mokytojai įvairiais mokiniams patraukliais būdais pristato naują pamokos medžiagą.</a:t>
                      </a:r>
                      <a:endParaRPr lang="lt-LT" sz="2000" dirty="0">
                        <a:latin typeface="+mj-lt"/>
                      </a:endParaRPr>
                    </a:p>
                  </a:txBody>
                  <a:tcPr marL="96520" marR="96520"/>
                </a:tc>
                <a:tc>
                  <a:txBody>
                    <a:bodyPr/>
                    <a:lstStyle/>
                    <a:p>
                      <a:r>
                        <a:rPr lang="lt-LT" sz="2000" kern="1200" dirty="0">
                          <a:solidFill>
                            <a:schemeClr val="dk1"/>
                          </a:solidFill>
                          <a:latin typeface="+mj-lt"/>
                          <a:ea typeface="+mn-ea"/>
                          <a:cs typeface="+mn-cs"/>
                        </a:rPr>
                        <a:t>Mokytojai leidžia mokiniams vieniems atlikti užduotį raštu, kitiems žodžiu.</a:t>
                      </a:r>
                    </a:p>
                    <a:p>
                      <a:endParaRPr lang="lt-LT" sz="2000" kern="1200" dirty="0">
                        <a:solidFill>
                          <a:schemeClr val="dk1"/>
                        </a:solidFill>
                        <a:latin typeface="+mj-lt"/>
                        <a:ea typeface="+mn-ea"/>
                        <a:cs typeface="+mn-cs"/>
                      </a:endParaRPr>
                    </a:p>
                    <a:p>
                      <a:r>
                        <a:rPr lang="lt-LT" sz="2000" kern="1200" dirty="0">
                          <a:solidFill>
                            <a:schemeClr val="dk1"/>
                          </a:solidFill>
                          <a:latin typeface="+mj-lt"/>
                          <a:ea typeface="+mn-ea"/>
                          <a:cs typeface="+mn-cs"/>
                        </a:rPr>
                        <a:t>Aš galiu pasirinkti kokį užduoties variantą atlikti.</a:t>
                      </a:r>
                    </a:p>
                    <a:p>
                      <a:endParaRPr lang="lt-LT" sz="2000" kern="1200" dirty="0">
                        <a:solidFill>
                          <a:schemeClr val="dk1"/>
                        </a:solidFill>
                        <a:latin typeface="+mj-lt"/>
                        <a:ea typeface="+mn-ea"/>
                        <a:cs typeface="+mn-cs"/>
                      </a:endParaRPr>
                    </a:p>
                    <a:p>
                      <a:r>
                        <a:rPr lang="lt-LT" sz="2000" kern="1200" dirty="0">
                          <a:solidFill>
                            <a:schemeClr val="dk1"/>
                          </a:solidFill>
                          <a:latin typeface="+mj-lt"/>
                          <a:ea typeface="+mn-ea"/>
                          <a:cs typeface="+mn-cs"/>
                        </a:rPr>
                        <a:t>Mokytojai pasiūlo man kelis tos pačios užduoties atlikimo būdus, o aš galiu pasirinkti. </a:t>
                      </a:r>
                    </a:p>
                    <a:p>
                      <a:endParaRPr lang="lt-LT" sz="2000" kern="1200" dirty="0">
                        <a:solidFill>
                          <a:schemeClr val="dk1"/>
                        </a:solidFill>
                        <a:latin typeface="+mj-lt"/>
                        <a:ea typeface="+mn-ea"/>
                        <a:cs typeface="+mn-cs"/>
                      </a:endParaRPr>
                    </a:p>
                    <a:p>
                      <a:r>
                        <a:rPr lang="lt-LT" sz="2000" kern="1200" dirty="0">
                          <a:solidFill>
                            <a:schemeClr val="dk1"/>
                          </a:solidFill>
                          <a:latin typeface="+mj-lt"/>
                          <a:ea typeface="+mn-ea"/>
                          <a:cs typeface="+mn-cs"/>
                        </a:rPr>
                        <a:t>Man sudaromos sąlygos mokytis klasėje vienam, dviese, grupelėje.</a:t>
                      </a:r>
                    </a:p>
                  </a:txBody>
                  <a:tcPr marL="96520" marR="96520"/>
                </a:tc>
                <a:extLst>
                  <a:ext uri="{0D108BD9-81ED-4DB2-BD59-A6C34878D82A}">
                    <a16:rowId xmlns:a16="http://schemas.microsoft.com/office/drawing/2014/main" val="10001"/>
                  </a:ext>
                </a:extLst>
              </a:tr>
            </a:tbl>
          </a:graphicData>
        </a:graphic>
      </p:graphicFrame>
      <p:sp>
        <p:nvSpPr>
          <p:cNvPr id="5" name="Skaidrės numerio vietos rezervavimo ženklas 4"/>
          <p:cNvSpPr>
            <a:spLocks noGrp="1"/>
          </p:cNvSpPr>
          <p:nvPr>
            <p:ph type="sldNum" sz="quarter" idx="12"/>
          </p:nvPr>
        </p:nvSpPr>
        <p:spPr/>
        <p:txBody>
          <a:bodyPr>
            <a:normAutofit fontScale="92500" lnSpcReduction="10000"/>
          </a:bodyPr>
          <a:lstStyle/>
          <a:p>
            <a:fld id="{913756CA-5355-4DEE-B363-BB963F924536}" type="slidenum">
              <a:rPr lang="lt-LT" smtClean="0"/>
              <a:pPr/>
              <a:t>21</a:t>
            </a:fld>
            <a:endParaRPr lang="lt-L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14348" y="928670"/>
            <a:ext cx="8115328" cy="3868742"/>
          </a:xfrm>
        </p:spPr>
        <p:txBody>
          <a:bodyPr>
            <a:normAutofit/>
          </a:bodyPr>
          <a:lstStyle/>
          <a:p>
            <a:pPr algn="ctr"/>
            <a:r>
              <a:rPr lang="lt-LT" sz="2800" b="1" dirty="0"/>
              <a:t>Interviu su gimnazijos direktore Aldona </a:t>
            </a:r>
            <a:r>
              <a:rPr lang="lt-LT" sz="2800" b="1" dirty="0" err="1"/>
              <a:t>Svidinskiene</a:t>
            </a:r>
            <a:r>
              <a:rPr lang="lt-LT" sz="2800" b="1" dirty="0"/>
              <a:t> apibendrinimas</a:t>
            </a:r>
            <a:br>
              <a:rPr lang="lt-LT" sz="2800" b="1" dirty="0"/>
            </a:br>
            <a:endParaRPr lang="lt-LT" sz="2800" b="1" dirty="0"/>
          </a:p>
        </p:txBody>
      </p:sp>
      <p:sp>
        <p:nvSpPr>
          <p:cNvPr id="3" name="Skaidrės numerio vietos rezervavimo ženklas 2"/>
          <p:cNvSpPr>
            <a:spLocks noGrp="1"/>
          </p:cNvSpPr>
          <p:nvPr>
            <p:ph type="sldNum" sz="quarter" idx="12"/>
          </p:nvPr>
        </p:nvSpPr>
        <p:spPr/>
        <p:txBody>
          <a:bodyPr>
            <a:normAutofit fontScale="92500" lnSpcReduction="10000"/>
          </a:bodyPr>
          <a:lstStyle/>
          <a:p>
            <a:fld id="{913756CA-5355-4DEE-B363-BB963F924536}" type="slidenum">
              <a:rPr lang="lt-LT" smtClean="0"/>
              <a:pPr/>
              <a:t>22</a:t>
            </a:fld>
            <a:endParaRPr lang="lt-L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14282" y="1285860"/>
            <a:ext cx="8777318" cy="4794265"/>
          </a:xfrm>
        </p:spPr>
        <p:txBody>
          <a:bodyPr>
            <a:noAutofit/>
          </a:bodyPr>
          <a:lstStyle/>
          <a:p>
            <a:pPr marL="0" indent="342900">
              <a:buNone/>
            </a:pPr>
            <a:r>
              <a:rPr lang="lt-LT" sz="2000" dirty="0">
                <a:latin typeface="+mj-lt"/>
              </a:rPr>
              <a:t>Įsivertinant rodiklį 2.2.2 ,,Ugdymo organizavimas" buvo panaudoti ir gimnazijos direktoriaus duomenys apie stebėtas pamokas.  Direktorė Aldona </a:t>
            </a:r>
            <a:r>
              <a:rPr lang="lt-LT" sz="2000" dirty="0" err="1">
                <a:latin typeface="+mj-lt"/>
              </a:rPr>
              <a:t>Svidinskienė</a:t>
            </a:r>
            <a:r>
              <a:rPr lang="lt-LT" sz="2000" dirty="0">
                <a:latin typeface="+mj-lt"/>
              </a:rPr>
              <a:t> teigia, kad visose stebėtose pamokose mokiniai gavo papildomų užduočių, jei užduotis atliko greičiau, 62,5 proc. stebėtų pamokų mokytojų skiriamos užduotys atitiko mokinių polinkius, sugebėjimus ir patirtį, taip pat 62,5 proc. stebėtų pamokų mokytojai kai kuriems mokiniams leido pasilengvinti skiriamų užduočių atlikimą (leido naudotis žodynu, lentelėmis, formulėmis, atlikti užduotis su draugu ar pan.), 44 proc. stebėtų pamokų mokiniams skiriamos užduotys nebuvo per sunkios. stebėtose pamokose nebuvo pastebėta, kad skirdami užduotis mokytojai atsižvelgtų į mokymosi stilių.</a:t>
            </a:r>
            <a:r>
              <a:rPr lang="en-US" sz="2000" b="1" dirty="0">
                <a:latin typeface="+mj-lt"/>
              </a:rPr>
              <a:t> </a:t>
            </a:r>
            <a:r>
              <a:rPr lang="lt-LT" sz="2000" dirty="0">
                <a:latin typeface="+mj-lt"/>
              </a:rPr>
              <a:t> </a:t>
            </a:r>
          </a:p>
          <a:p>
            <a:pPr marL="0" indent="342900">
              <a:buNone/>
            </a:pPr>
            <a:endParaRPr lang="lt-LT" sz="2000" dirty="0">
              <a:latin typeface="+mj-lt"/>
            </a:endParaRPr>
          </a:p>
          <a:p>
            <a:pPr marL="0" indent="342900">
              <a:buNone/>
            </a:pPr>
            <a:r>
              <a:rPr lang="lt-LT" sz="2000" b="1" dirty="0">
                <a:latin typeface="+mj-lt"/>
              </a:rPr>
              <a:t>Išvada: </a:t>
            </a:r>
          </a:p>
          <a:p>
            <a:pPr marL="0" indent="342900">
              <a:buNone/>
            </a:pPr>
            <a:endParaRPr lang="lt-LT" sz="2000" dirty="0">
              <a:latin typeface="+mj-lt"/>
            </a:endParaRPr>
          </a:p>
          <a:p>
            <a:pPr marL="0" indent="342900">
              <a:buNone/>
            </a:pPr>
            <a:r>
              <a:rPr lang="lt-LT" sz="2000" b="1" dirty="0">
                <a:latin typeface="+mj-lt"/>
              </a:rPr>
              <a:t>Diferencijavimas stebėtose pamokose atitinka III lygį.</a:t>
            </a:r>
          </a:p>
          <a:p>
            <a:pPr marL="0" indent="342900"/>
            <a:endParaRPr lang="lt-LT" sz="1400" dirty="0">
              <a:latin typeface="+mj-lt"/>
            </a:endParaRP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23</a:t>
            </a:fld>
            <a:endParaRPr lang="lt-LT"/>
          </a:p>
        </p:txBody>
      </p:sp>
      <p:sp>
        <p:nvSpPr>
          <p:cNvPr id="5" name="TextBox 4"/>
          <p:cNvSpPr txBox="1"/>
          <p:nvPr/>
        </p:nvSpPr>
        <p:spPr>
          <a:xfrm>
            <a:off x="1785918" y="357166"/>
            <a:ext cx="5072098" cy="984885"/>
          </a:xfrm>
          <a:prstGeom prst="rect">
            <a:avLst/>
          </a:prstGeom>
          <a:noFill/>
        </p:spPr>
        <p:txBody>
          <a:bodyPr wrap="square" rtlCol="0">
            <a:spAutoFit/>
          </a:bodyPr>
          <a:lstStyle/>
          <a:p>
            <a:pPr algn="ctr"/>
            <a:endParaRPr lang="lt-LT" sz="4000" dirty="0">
              <a:latin typeface="+mj-lt"/>
            </a:endParaRPr>
          </a:p>
          <a:p>
            <a:endParaRPr lang="lt-LT" dirty="0"/>
          </a:p>
        </p:txBody>
      </p:sp>
      <p:sp>
        <p:nvSpPr>
          <p:cNvPr id="6" name="Antraštė 1"/>
          <p:cNvSpPr>
            <a:spLocks noGrp="1"/>
          </p:cNvSpPr>
          <p:nvPr>
            <p:ph type="title"/>
          </p:nvPr>
        </p:nvSpPr>
        <p:spPr>
          <a:xfrm>
            <a:off x="785786" y="357166"/>
            <a:ext cx="7881942" cy="714380"/>
          </a:xfrm>
        </p:spPr>
        <p:txBody>
          <a:bodyPr>
            <a:noAutofit/>
          </a:bodyPr>
          <a:lstStyle/>
          <a:p>
            <a:pPr algn="ctr"/>
            <a:r>
              <a:rPr lang="lt-LT" sz="2800" b="1" dirty="0"/>
              <a:t>Diferencijavimas</a:t>
            </a:r>
            <a:br>
              <a:rPr lang="lt-LT" sz="2800" b="1" dirty="0"/>
            </a:br>
            <a:endParaRPr lang="lt-LT" sz="28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fontScale="62500" lnSpcReduction="20000"/>
          </a:bodyPr>
          <a:lstStyle/>
          <a:p>
            <a:pPr marL="0" indent="342900">
              <a:lnSpc>
                <a:spcPct val="120000"/>
              </a:lnSpc>
              <a:spcBef>
                <a:spcPts val="2400"/>
              </a:spcBef>
              <a:buNone/>
            </a:pPr>
            <a:r>
              <a:rPr lang="lt-LT" dirty="0">
                <a:latin typeface="+mj-lt"/>
              </a:rPr>
              <a:t>Stebėtų pamokų analizė leidžia teigti, kad visose pamokose mokytojai suteikia mokiniams pagalbą, jei jos prireikia, 87,5 proc. stebėtų pamokų mokiniai turėjo galimybę pasirinkti, kiek sugebės išmokti (atlikti užduočių, pratimų, išmokti žodžių. Nei vienoje stebėtoje pamokoje mokiniai nebuvo skatinami kelti individualius mokymosi tikslus, atsižvelgiant į mokinių mokymosi galimybes, interesus ir siekius, nepastebėta, kad mokiniai galėtų rinktis užduotis, tempą, mokymosi būdą, atsižvelgiant į savo pačių išsikeltus individualius mokymosi tikslus.</a:t>
            </a:r>
          </a:p>
          <a:p>
            <a:pPr marL="0" indent="342900">
              <a:lnSpc>
                <a:spcPct val="120000"/>
              </a:lnSpc>
              <a:spcBef>
                <a:spcPts val="2400"/>
              </a:spcBef>
              <a:buNone/>
            </a:pPr>
            <a:r>
              <a:rPr lang="lt-LT" b="1" dirty="0">
                <a:latin typeface="+mj-lt"/>
              </a:rPr>
              <a:t> Išvada:</a:t>
            </a:r>
          </a:p>
          <a:p>
            <a:pPr marL="0" indent="342900">
              <a:lnSpc>
                <a:spcPct val="120000"/>
              </a:lnSpc>
              <a:spcBef>
                <a:spcPts val="2400"/>
              </a:spcBef>
              <a:buNone/>
            </a:pPr>
            <a:r>
              <a:rPr lang="lt-LT" b="1" dirty="0">
                <a:latin typeface="+mj-lt"/>
              </a:rPr>
              <a:t>Individualizavimas (suasmeninimas) stebėtose pamokose atitinka II lygį.</a:t>
            </a:r>
          </a:p>
          <a:p>
            <a:pPr>
              <a:lnSpc>
                <a:spcPct val="120000"/>
              </a:lnSpc>
            </a:pPr>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24</a:t>
            </a:fld>
            <a:endParaRPr lang="lt-LT"/>
          </a:p>
        </p:txBody>
      </p:sp>
      <p:sp>
        <p:nvSpPr>
          <p:cNvPr id="6" name="Antraštė 1"/>
          <p:cNvSpPr>
            <a:spLocks noGrp="1"/>
          </p:cNvSpPr>
          <p:nvPr>
            <p:ph type="title"/>
          </p:nvPr>
        </p:nvSpPr>
        <p:spPr>
          <a:xfrm>
            <a:off x="500034" y="214290"/>
            <a:ext cx="8212460" cy="857256"/>
          </a:xfrm>
        </p:spPr>
        <p:txBody>
          <a:bodyPr>
            <a:normAutofit fontScale="90000"/>
          </a:bodyPr>
          <a:lstStyle/>
          <a:p>
            <a:pPr algn="ctr"/>
            <a:r>
              <a:rPr lang="lt-LT" sz="3100" b="1" dirty="0"/>
              <a:t>Individualizavimas (suasmeninimas)</a:t>
            </a:r>
            <a:br>
              <a:rPr lang="lt-LT" dirty="0"/>
            </a:br>
            <a:endParaRPr lang="lt-L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85720" y="1357298"/>
            <a:ext cx="8705880" cy="4722827"/>
          </a:xfrm>
        </p:spPr>
        <p:txBody>
          <a:bodyPr>
            <a:noAutofit/>
          </a:bodyPr>
          <a:lstStyle/>
          <a:p>
            <a:pPr marL="0" indent="342900">
              <a:lnSpc>
                <a:spcPct val="120000"/>
              </a:lnSpc>
              <a:spcBef>
                <a:spcPts val="2400"/>
              </a:spcBef>
              <a:buNone/>
            </a:pPr>
            <a:r>
              <a:rPr lang="lt-LT" sz="1800" dirty="0">
                <a:latin typeface="+mj-lt"/>
              </a:rPr>
              <a:t>Visose stebėtose pamokose mokytojai įvairiais mokiniams patraukliais būdais pristatė naują pamokos medžiagą, taip pat visi mokytojai mokiniams leido vieniems atlikti užduotį raštu, kitiems žodžiu. Direktorius teigia, kad mokiniai išbandė įvairias veiklas ne tik klasėse, bet ir bibliotekoje, gamtoje, muziejuje ar kitose mokyklos erdvėse. 69 proc. stebėtų pamokų mokiniams buvo sudarytos sąlygos mokytis vienam, dviese, grupėje ar su klase, 50 proc. pamokų pastebėta, kad mokytojai pateikė įvairius tos pačios užduoties variantus, pvz. kokią nors užduotį ir šalia jos parplėstą arba susiaurintą tos pačios užduoties variantą, 44 proc. pamokų mokytojai skyrė namų darbus, kuriuos reikėjo atlikti su vienu ar keliais draugais, tik 19 proc. stebėtų pamokų mokiniai galėjo pasirinkti užduoties atlikimo būdą.</a:t>
            </a:r>
          </a:p>
          <a:p>
            <a:pPr marL="0" indent="342900">
              <a:lnSpc>
                <a:spcPct val="120000"/>
              </a:lnSpc>
              <a:spcBef>
                <a:spcPts val="2400"/>
              </a:spcBef>
              <a:buNone/>
            </a:pPr>
            <a:r>
              <a:rPr lang="lt-LT" sz="1800" b="1" dirty="0">
                <a:latin typeface="+mj-lt"/>
              </a:rPr>
              <a:t>Išvada:</a:t>
            </a:r>
            <a:endParaRPr lang="lt-LT" sz="1800" dirty="0">
              <a:latin typeface="+mj-lt"/>
            </a:endParaRPr>
          </a:p>
          <a:p>
            <a:pPr marL="0" indent="342900">
              <a:lnSpc>
                <a:spcPct val="120000"/>
              </a:lnSpc>
              <a:spcBef>
                <a:spcPts val="2400"/>
              </a:spcBef>
              <a:buNone/>
            </a:pPr>
            <a:r>
              <a:rPr lang="lt-LT" sz="1800" b="1" dirty="0">
                <a:latin typeface="+mj-lt"/>
              </a:rPr>
              <a:t>Įvairovė stebėtose pamokose atitinka III lygį.</a:t>
            </a:r>
          </a:p>
          <a:p>
            <a:pPr marL="0" indent="342900">
              <a:lnSpc>
                <a:spcPct val="120000"/>
              </a:lnSpc>
              <a:spcBef>
                <a:spcPts val="2400"/>
              </a:spcBef>
              <a:buNone/>
            </a:pPr>
            <a:endParaRPr lang="lt-LT" sz="1800" dirty="0">
              <a:latin typeface="+mj-lt"/>
            </a:endParaRP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25</a:t>
            </a:fld>
            <a:endParaRPr lang="lt-LT"/>
          </a:p>
        </p:txBody>
      </p:sp>
      <p:sp>
        <p:nvSpPr>
          <p:cNvPr id="6" name="Antraštė 1"/>
          <p:cNvSpPr>
            <a:spLocks noGrp="1"/>
          </p:cNvSpPr>
          <p:nvPr>
            <p:ph type="title"/>
          </p:nvPr>
        </p:nvSpPr>
        <p:spPr>
          <a:xfrm>
            <a:off x="285720" y="214290"/>
            <a:ext cx="8686800" cy="838200"/>
          </a:xfrm>
        </p:spPr>
        <p:txBody>
          <a:bodyPr>
            <a:normAutofit fontScale="90000"/>
          </a:bodyPr>
          <a:lstStyle/>
          <a:p>
            <a:pPr algn="ctr"/>
            <a:r>
              <a:rPr lang="lt-LT" sz="3100" b="1" dirty="0"/>
              <a:t>Įvairovė</a:t>
            </a:r>
            <a:br>
              <a:rPr lang="lt-LT" dirty="0"/>
            </a:br>
            <a:endParaRPr lang="lt-L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71538" y="142852"/>
            <a:ext cx="7686700" cy="928694"/>
          </a:xfrm>
        </p:spPr>
        <p:txBody>
          <a:bodyPr>
            <a:normAutofit/>
          </a:bodyPr>
          <a:lstStyle/>
          <a:p>
            <a:pPr algn="ctr"/>
            <a:r>
              <a:rPr lang="lt-LT" sz="2800" b="1" dirty="0"/>
              <a:t>Bendros išvados</a:t>
            </a:r>
            <a:endParaRPr lang="lt-LT" dirty="0"/>
          </a:p>
        </p:txBody>
      </p:sp>
      <p:sp>
        <p:nvSpPr>
          <p:cNvPr id="3" name="Skaidrės numerio vietos rezervavimo ženklas 2"/>
          <p:cNvSpPr>
            <a:spLocks noGrp="1"/>
          </p:cNvSpPr>
          <p:nvPr>
            <p:ph type="sldNum" sz="quarter" idx="12"/>
          </p:nvPr>
        </p:nvSpPr>
        <p:spPr/>
        <p:txBody>
          <a:bodyPr>
            <a:normAutofit fontScale="92500" lnSpcReduction="10000"/>
          </a:bodyPr>
          <a:lstStyle/>
          <a:p>
            <a:fld id="{913756CA-5355-4DEE-B363-BB963F924536}" type="slidenum">
              <a:rPr lang="lt-LT" smtClean="0"/>
              <a:pPr/>
              <a:t>26</a:t>
            </a:fld>
            <a:endParaRPr lang="lt-LT"/>
          </a:p>
        </p:txBody>
      </p:sp>
      <p:sp>
        <p:nvSpPr>
          <p:cNvPr id="4" name="TextBox 3"/>
          <p:cNvSpPr txBox="1"/>
          <p:nvPr/>
        </p:nvSpPr>
        <p:spPr>
          <a:xfrm>
            <a:off x="714348" y="1714488"/>
            <a:ext cx="8001056" cy="2308324"/>
          </a:xfrm>
          <a:prstGeom prst="rect">
            <a:avLst/>
          </a:prstGeom>
          <a:noFill/>
        </p:spPr>
        <p:txBody>
          <a:bodyPr wrap="square" rtlCol="0">
            <a:spAutoFit/>
          </a:bodyPr>
          <a:lstStyle/>
          <a:p>
            <a:pPr algn="ctr"/>
            <a:r>
              <a:rPr lang="lt-LT" sz="4800" dirty="0">
                <a:latin typeface="+mj-lt"/>
              </a:rPr>
              <a:t>Mokinių ir mokytojų apklausos rezultatų analizė</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428604"/>
            <a:ext cx="7339042" cy="748684"/>
          </a:xfrm>
        </p:spPr>
        <p:txBody>
          <a:bodyPr>
            <a:normAutofit fontScale="90000"/>
          </a:bodyPr>
          <a:lstStyle/>
          <a:p>
            <a:pPr algn="ctr"/>
            <a:br>
              <a:rPr lang="lt-LT" dirty="0"/>
            </a:br>
            <a:r>
              <a:rPr lang="lt-LT" dirty="0"/>
              <a:t> </a:t>
            </a:r>
            <a:br>
              <a:rPr lang="lt-LT" dirty="0"/>
            </a:br>
            <a:endParaRPr lang="lt-LT" dirty="0"/>
          </a:p>
        </p:txBody>
      </p:sp>
      <p:sp>
        <p:nvSpPr>
          <p:cNvPr id="3" name="Turinio vietos rezervavimo ženklas 2"/>
          <p:cNvSpPr>
            <a:spLocks noGrp="1"/>
          </p:cNvSpPr>
          <p:nvPr>
            <p:ph idx="1"/>
          </p:nvPr>
        </p:nvSpPr>
        <p:spPr>
          <a:xfrm>
            <a:off x="285720" y="1142984"/>
            <a:ext cx="8501122" cy="5072098"/>
          </a:xfrm>
        </p:spPr>
        <p:txBody>
          <a:bodyPr>
            <a:normAutofit fontScale="55000" lnSpcReduction="20000"/>
          </a:bodyPr>
          <a:lstStyle/>
          <a:p>
            <a:r>
              <a:rPr lang="lt-LT" b="1" dirty="0">
                <a:latin typeface="+mj-lt"/>
              </a:rPr>
              <a:t> </a:t>
            </a:r>
            <a:r>
              <a:rPr lang="lt-LT" dirty="0">
                <a:latin typeface="+mj-lt"/>
              </a:rPr>
              <a:t>Mokinių apklausa parodė, kad 85, 7 proc. mokinių ir 100 proc. mokytojų teigia, kad mokiniams užduotys yra skiriamos pagal jų polinkius, sugebėjimus ir patirtį. Tik 14,3 proc. mokinių nesutinka su tuo, kad užduotys skiriamos atsižvelgiant į jų polinkius, sugebėjimus ir patirtį.</a:t>
            </a:r>
          </a:p>
          <a:p>
            <a:r>
              <a:rPr lang="lt-LT" dirty="0">
                <a:latin typeface="+mj-lt"/>
              </a:rPr>
              <a:t>90 proc. mokytojų mano, kad skirdami užduotis atsižvelgia ir į mokinių mokymosi stilių, 10 proc. mokytojų  į tai neatsižvelgia.</a:t>
            </a:r>
          </a:p>
          <a:p>
            <a:r>
              <a:rPr lang="lt-LT" dirty="0">
                <a:latin typeface="+mj-lt"/>
              </a:rPr>
              <a:t>82, 1 proc. mokinių ir 100 proc. mokytojų pažymi, jog greitai užduotis pamokoje atlikusiems mokiniams yra pateikiamos papildomos užduotys. 17,9 proc. mokinių ko gero ir visiškai su tuo nesutinka.</a:t>
            </a:r>
          </a:p>
          <a:p>
            <a:r>
              <a:rPr lang="lt-LT" dirty="0">
                <a:latin typeface="+mj-lt"/>
              </a:rPr>
              <a:t>78,2 proc. mokinių ir 100 proc. mokytojų mano, kad skiriamos užduotys nėra per sunkios. 21,8 proc. mokinių ko gero ir visiškai nesutinka, kad jiems skiriamos užduotys nėra per sunkios.   </a:t>
            </a:r>
          </a:p>
          <a:p>
            <a:r>
              <a:rPr lang="lt-LT" dirty="0">
                <a:latin typeface="+mj-lt"/>
              </a:rPr>
              <a:t>73,2 proc. mokinių ir 95 proc. mokytojų nurodo, kad mokiniams pamokos metu sudaromos galimybės pasilengvinti skiriamų užduočių atlikimą (leidžiama naudotis žodynu, lentelėmis, formulėmis ar pan.), bet 26,8 proc. mokinių ir 5 proc. mokytojų teigia kad tokių galimybių nesudaro.</a:t>
            </a:r>
          </a:p>
          <a:p>
            <a:endParaRPr lang="lt-LT" dirty="0">
              <a:latin typeface="+mj-lt"/>
            </a:endParaRPr>
          </a:p>
          <a:p>
            <a:pPr>
              <a:buNone/>
            </a:pPr>
            <a:r>
              <a:rPr lang="lt-LT" b="1" dirty="0">
                <a:latin typeface="+mj-lt"/>
              </a:rPr>
              <a:t>Išvada: Diferencijavimas atitinka 3 lygį.</a:t>
            </a:r>
            <a:endParaRPr lang="lt-LT" dirty="0">
              <a:latin typeface="+mj-lt"/>
            </a:endParaRPr>
          </a:p>
          <a:p>
            <a:endParaRPr lang="lt-LT" dirty="0"/>
          </a:p>
          <a:p>
            <a:pPr marL="514350" lvl="0" indent="-514350">
              <a:buNone/>
            </a:pPr>
            <a:endParaRPr lang="lt-LT" dirty="0"/>
          </a:p>
          <a:p>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27</a:t>
            </a:fld>
            <a:endParaRPr lang="lt-LT"/>
          </a:p>
        </p:txBody>
      </p:sp>
      <p:sp>
        <p:nvSpPr>
          <p:cNvPr id="5" name="TextBox 4"/>
          <p:cNvSpPr txBox="1"/>
          <p:nvPr/>
        </p:nvSpPr>
        <p:spPr>
          <a:xfrm>
            <a:off x="857224" y="500042"/>
            <a:ext cx="7715304" cy="800219"/>
          </a:xfrm>
          <a:prstGeom prst="rect">
            <a:avLst/>
          </a:prstGeom>
          <a:noFill/>
        </p:spPr>
        <p:txBody>
          <a:bodyPr wrap="square" rtlCol="0">
            <a:spAutoFit/>
          </a:bodyPr>
          <a:lstStyle/>
          <a:p>
            <a:pPr algn="ctr"/>
            <a:r>
              <a:rPr lang="lt-LT" sz="2800" b="1" dirty="0">
                <a:latin typeface="+mj-lt"/>
              </a:rPr>
              <a:t>DIFERENCIJAVIMAS</a:t>
            </a:r>
          </a:p>
          <a:p>
            <a:endParaRPr lang="lt-L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1142984"/>
            <a:ext cx="8429684" cy="5286412"/>
          </a:xfrm>
        </p:spPr>
        <p:txBody>
          <a:bodyPr>
            <a:noAutofit/>
          </a:bodyPr>
          <a:lstStyle/>
          <a:p>
            <a:r>
              <a:rPr lang="lt-LT" sz="1600" dirty="0">
                <a:latin typeface="+mj-lt"/>
              </a:rPr>
              <a:t>87,5 proc. mokinių ir 100 proc. mokytojų teigia, kad mokytojai suteikia pagalbą mokiniui ar mokinių grupei, jei  pagalbos prireikia, tik 12,5 proc. mokinių pažymi, kad su šiuo teiginiu visiškai arba ko gero nesutinka.</a:t>
            </a:r>
          </a:p>
          <a:p>
            <a:r>
              <a:rPr lang="lt-LT" sz="1600" dirty="0">
                <a:latin typeface="+mj-lt"/>
              </a:rPr>
              <a:t>83,9 proc. mokinių ir 95 proc. mokytojų nurodo, kad mokytojai skatina mokinius kelti individualius ugdymo(si) tikslus, derančius su jų mokymosi galimybėmis, interesais ir siekiais. Tik 16,1 proc. mokinių ir 5 proc. mokytojų su tuo visiškai ir ko gero nesutinka.</a:t>
            </a:r>
          </a:p>
          <a:p>
            <a:r>
              <a:rPr lang="lt-LT" sz="1600" dirty="0">
                <a:latin typeface="+mj-lt"/>
              </a:rPr>
              <a:t>72,7 proc. mokinių ir 89 proc. mokytojų visiškai ir ko gero sutinka su tuo, kad mokinys renkasi užduotis, mokymosi būdus ir tempą, atsižvelgiant į iškeltus individualius tikslus. 27,3 proc. mokinių ir 11 proc. mokytojų visiškai ir ko gero nesutinka, jog mokinys gali tai pasirinkti.</a:t>
            </a:r>
          </a:p>
          <a:p>
            <a:r>
              <a:rPr lang="lt-LT" sz="1600" dirty="0">
                <a:latin typeface="+mj-lt"/>
              </a:rPr>
              <a:t>61,8 proc. mokinių ir 95 proc. mokytojų teigia, kad mokiniai turi galimybę pasirinkti, kiek jiems išmokti (atlikti užduočių, pratimų, išmokti žodžių). 38,2 proc. mokinių ir 5 proc. mokytojų su teiginiu apie galimybę mokiniui pasirinkti, kiek išmokti visiškai nesutinka ar ko gero nesutinka.</a:t>
            </a:r>
          </a:p>
          <a:p>
            <a:r>
              <a:rPr lang="lt-LT" sz="1600" dirty="0">
                <a:latin typeface="+mj-lt"/>
              </a:rPr>
              <a:t>60,7 proc. mokinių ir 95 proc. mokytojų nurodo, kad pamokoje mokytojas mokinius suskirsto į poras bei grupeles pagal jų mokymosi poreikius.  39,3 proc. mokinių ir 5 proc. mokytojų visiškai ir  ko gero su tuo nesutinka. </a:t>
            </a:r>
          </a:p>
          <a:p>
            <a:endParaRPr lang="lt-LT" sz="1600" dirty="0">
              <a:latin typeface="+mj-lt"/>
            </a:endParaRPr>
          </a:p>
          <a:p>
            <a:pPr>
              <a:buNone/>
            </a:pPr>
            <a:r>
              <a:rPr lang="lt-LT" sz="1600" b="1" dirty="0">
                <a:latin typeface="+mj-lt"/>
              </a:rPr>
              <a:t>Išvada: Individualizavimas ir suasmeninimas atitinka 3 lygį.</a:t>
            </a:r>
            <a:endParaRPr lang="lt-LT" sz="1600" dirty="0">
              <a:latin typeface="+mj-lt"/>
            </a:endParaRP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28</a:t>
            </a:fld>
            <a:endParaRPr lang="lt-LT"/>
          </a:p>
        </p:txBody>
      </p:sp>
      <p:sp>
        <p:nvSpPr>
          <p:cNvPr id="6" name="TextBox 5"/>
          <p:cNvSpPr txBox="1"/>
          <p:nvPr/>
        </p:nvSpPr>
        <p:spPr>
          <a:xfrm>
            <a:off x="500034" y="214291"/>
            <a:ext cx="8215370" cy="800219"/>
          </a:xfrm>
          <a:prstGeom prst="rect">
            <a:avLst/>
          </a:prstGeom>
          <a:noFill/>
        </p:spPr>
        <p:txBody>
          <a:bodyPr wrap="square" rtlCol="0">
            <a:spAutoFit/>
          </a:bodyPr>
          <a:lstStyle/>
          <a:p>
            <a:pPr lvl="0" algn="ctr"/>
            <a:endParaRPr lang="lt-LT" sz="2800" b="1" dirty="0">
              <a:latin typeface="Times New Roman" pitchFamily="18" charset="0"/>
              <a:cs typeface="Times New Roman" pitchFamily="18" charset="0"/>
            </a:endParaRPr>
          </a:p>
          <a:p>
            <a:endParaRPr lang="lt-LT" dirty="0"/>
          </a:p>
        </p:txBody>
      </p:sp>
      <p:sp>
        <p:nvSpPr>
          <p:cNvPr id="5" name="Antraštė 1"/>
          <p:cNvSpPr>
            <a:spLocks noGrp="1"/>
          </p:cNvSpPr>
          <p:nvPr>
            <p:ph type="title"/>
          </p:nvPr>
        </p:nvSpPr>
        <p:spPr>
          <a:xfrm>
            <a:off x="642910" y="214290"/>
            <a:ext cx="8069584" cy="857256"/>
          </a:xfrm>
        </p:spPr>
        <p:txBody>
          <a:bodyPr>
            <a:normAutofit fontScale="90000"/>
          </a:bodyPr>
          <a:lstStyle/>
          <a:p>
            <a:pPr algn="ctr"/>
            <a:r>
              <a:rPr lang="lt-LT" sz="3100" b="1" dirty="0"/>
              <a:t>Individualizavimas (suasmeninimas)</a:t>
            </a:r>
            <a:br>
              <a:rPr lang="lt-LT" dirty="0"/>
            </a:br>
            <a:endParaRPr lang="lt-L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85720" y="785794"/>
            <a:ext cx="8715436" cy="6072206"/>
          </a:xfrm>
        </p:spPr>
        <p:txBody>
          <a:bodyPr>
            <a:normAutofit fontScale="47500" lnSpcReduction="20000"/>
          </a:bodyPr>
          <a:lstStyle/>
          <a:p>
            <a:pPr>
              <a:buNone/>
            </a:pPr>
            <a:r>
              <a:rPr lang="lt-LT" dirty="0"/>
              <a:t> </a:t>
            </a:r>
          </a:p>
          <a:p>
            <a:r>
              <a:rPr lang="lt-LT" dirty="0">
                <a:latin typeface="+mj-lt"/>
              </a:rPr>
              <a:t>80,7 proc. mokinių ir 100 proc. mokytojų mano, kad mokytojai įvairiais mokiniams patraukliais būdais pristato naują pamokos medžiagą, tik 19,3 proc. mokinių negalvoja, kad nauja pamokos medžiaga pristatoma patraukliai.</a:t>
            </a:r>
          </a:p>
          <a:p>
            <a:r>
              <a:rPr lang="lt-LT" dirty="0">
                <a:latin typeface="+mj-lt"/>
              </a:rPr>
              <a:t>71,4 proc. mokinių ir 95 proc. mokytojų pažymi, kad mokytojai sudaro mokiniams galimybę išbandyti įvairias veiklas ne klasėje, o bibliotekoje, gamtoje, muziejuje bei kitose mokyklos erdvėse. 28,6 proc. mokinių ir 5 proc. mokytojų visiškai ir ko gero su tuo nesutinka.</a:t>
            </a:r>
          </a:p>
          <a:p>
            <a:r>
              <a:rPr lang="lt-LT" dirty="0">
                <a:latin typeface="+mj-lt"/>
              </a:rPr>
              <a:t>68,4 proc. mokinių ir 80 proc. mokytojų pastebi, kad mokytojai pamokos metu pateikia įvairius tos pačios užduoties variantus, pvz. kokią nors užduotį ir šalia jos praplėstą arba susiaurintą tos pačios užduoties variantą. 31,6 proc. mokinių ir 20 proc. mokytojų ko ir gero ir visiškai su tuo nesutinka.</a:t>
            </a:r>
          </a:p>
          <a:p>
            <a:r>
              <a:rPr lang="lt-LT" dirty="0">
                <a:latin typeface="+mj-lt"/>
              </a:rPr>
              <a:t>69,1 proc. mokinių ir 85 proc. mokytojų teigia, kad mokytojai skiria namų darbus, kuriuos reikia atlikti su vienu ar keliais draugais. 30,9 proc. mokinių ir 15 proc. mokytojų galvoja, kad tokiu būdu namų darbų atlikti mokiniams neskiria.</a:t>
            </a:r>
          </a:p>
          <a:p>
            <a:r>
              <a:rPr lang="lt-LT" dirty="0">
                <a:latin typeface="+mj-lt"/>
              </a:rPr>
              <a:t>64,3 proc. mokinių ir 100 proc. mokytojų mano, kad mokiniui sudaro sąlygas mokytis klasėje vienam, dviese, grupelėje. 35,7 proc. mokinių teigia, kad tokios sąlygos mokytis ko gero ir visiškai nėra sudaromos.</a:t>
            </a:r>
          </a:p>
          <a:p>
            <a:r>
              <a:rPr lang="lt-LT" dirty="0">
                <a:latin typeface="+mj-lt"/>
              </a:rPr>
              <a:t>60,7 proc. mokinių ir 100 proc. mokytojų nurodo, kad mokytojai pasiūlo mokiniams kelis tos pačios užduoties atlikimo būdus. 39,3 proc. mokinių su tuo ko gero ir visiškai nesutinka.</a:t>
            </a:r>
          </a:p>
          <a:p>
            <a:r>
              <a:rPr lang="lt-LT" dirty="0">
                <a:latin typeface="+mj-lt"/>
              </a:rPr>
              <a:t>54,5 proc. mokinių ir 90 proc. mokytojų visiškai ir ko gero sutinka, kad mokiniai gali pasirinkti, kokį užduoties variantą atlikti, 45,5 proc. mokinių ir 10 proc. mokytojų ko gero ir visiškai nesutinka su teiginiu apie galimybę pasirinkti užduoties atlikimo variantą.</a:t>
            </a:r>
          </a:p>
          <a:p>
            <a:r>
              <a:rPr lang="lt-LT" dirty="0">
                <a:latin typeface="+mj-lt"/>
              </a:rPr>
              <a:t>38,6 proc. mokinių ir 80 proc. mokytojų pastebi, kad mokytojai leidžia vieniems mokiniams atlikti užduotį raštu, o kitiems žodžiu. 61,4 proc. mokinių ir 20 proc. mokytojų mano, kad mokiniai tokio pasirinkimo ko gero ir visiškai neturi. </a:t>
            </a:r>
          </a:p>
          <a:p>
            <a:pPr>
              <a:buNone/>
            </a:pPr>
            <a:r>
              <a:rPr lang="lt-LT" b="1" dirty="0">
                <a:latin typeface="+mj-lt"/>
              </a:rPr>
              <a:t>Išvada: Įvairovė atitinka 3 lygį </a:t>
            </a:r>
            <a:endParaRPr lang="lt-LT" dirty="0">
              <a:latin typeface="+mj-lt"/>
            </a:endParaRPr>
          </a:p>
          <a:p>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29</a:t>
            </a:fld>
            <a:endParaRPr lang="lt-LT"/>
          </a:p>
        </p:txBody>
      </p:sp>
      <p:sp>
        <p:nvSpPr>
          <p:cNvPr id="6" name="Antraštė 1"/>
          <p:cNvSpPr>
            <a:spLocks noGrp="1"/>
          </p:cNvSpPr>
          <p:nvPr>
            <p:ph type="title"/>
          </p:nvPr>
        </p:nvSpPr>
        <p:spPr>
          <a:xfrm>
            <a:off x="285720" y="214290"/>
            <a:ext cx="8686800" cy="838200"/>
          </a:xfrm>
        </p:spPr>
        <p:txBody>
          <a:bodyPr>
            <a:normAutofit fontScale="90000"/>
          </a:bodyPr>
          <a:lstStyle/>
          <a:p>
            <a:pPr algn="ctr"/>
            <a:r>
              <a:rPr lang="lt-LT" sz="3100" b="1" dirty="0"/>
              <a:t>Įvairovė</a:t>
            </a:r>
            <a:br>
              <a:rPr lang="lt-LT" dirty="0"/>
            </a:br>
            <a:endParaRPr lang="lt-L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04800" y="214290"/>
            <a:ext cx="8686800" cy="785818"/>
          </a:xfrm>
        </p:spPr>
        <p:txBody>
          <a:bodyPr>
            <a:normAutofit/>
          </a:bodyPr>
          <a:lstStyle/>
          <a:p>
            <a:pPr algn="ctr"/>
            <a:r>
              <a:rPr lang="lt-LT" sz="2800" b="1" dirty="0"/>
              <a:t>Galutinės išvados</a:t>
            </a:r>
          </a:p>
        </p:txBody>
      </p:sp>
      <p:sp>
        <p:nvSpPr>
          <p:cNvPr id="3" name="Turinio vietos rezervavimo ženklas 2"/>
          <p:cNvSpPr>
            <a:spLocks noGrp="1"/>
          </p:cNvSpPr>
          <p:nvPr>
            <p:ph idx="1"/>
          </p:nvPr>
        </p:nvSpPr>
        <p:spPr>
          <a:xfrm>
            <a:off x="214282" y="1643050"/>
            <a:ext cx="8929718" cy="4071966"/>
          </a:xfrm>
        </p:spPr>
        <p:txBody>
          <a:bodyPr>
            <a:normAutofit/>
          </a:bodyPr>
          <a:lstStyle/>
          <a:p>
            <a:pPr>
              <a:buNone/>
            </a:pPr>
            <a:r>
              <a:rPr lang="lt-LT" dirty="0"/>
              <a:t>  </a:t>
            </a:r>
          </a:p>
          <a:p>
            <a:pPr marL="0" indent="342900">
              <a:buNone/>
            </a:pPr>
            <a:r>
              <a:rPr lang="lt-LT" sz="2400" dirty="0">
                <a:latin typeface="+mj-lt"/>
              </a:rPr>
              <a:t>Diferencijavimas atitinka 3 lygį.</a:t>
            </a:r>
          </a:p>
          <a:p>
            <a:pPr marL="0" indent="342900">
              <a:buNone/>
            </a:pPr>
            <a:r>
              <a:rPr lang="lt-LT" sz="2400" dirty="0">
                <a:latin typeface="+mj-lt"/>
              </a:rPr>
              <a:t>Individualizavimas (suasmeninimas) atitinka 3 lygį.</a:t>
            </a:r>
          </a:p>
          <a:p>
            <a:pPr marL="0" indent="342900">
              <a:buNone/>
            </a:pPr>
            <a:r>
              <a:rPr lang="lt-LT" sz="2400" dirty="0">
                <a:latin typeface="+mj-lt"/>
              </a:rPr>
              <a:t>Įvairovė atitinka 3 lygį.</a:t>
            </a:r>
          </a:p>
          <a:p>
            <a:pPr marL="0" indent="342900">
              <a:buNone/>
            </a:pPr>
            <a:endParaRPr lang="lt-LT" b="1" dirty="0">
              <a:latin typeface="+mj-lt"/>
            </a:endParaRPr>
          </a:p>
          <a:p>
            <a:pPr marL="0" indent="342900">
              <a:buNone/>
            </a:pPr>
            <a:r>
              <a:rPr lang="lt-LT" sz="2600" b="1" dirty="0">
                <a:latin typeface="+mj-lt"/>
              </a:rPr>
              <a:t>Veiklos rodiklis 2.2.2 ,,Ugdymo organizavimas“ atitinka  III lygį. </a:t>
            </a:r>
          </a:p>
          <a:p>
            <a:pPr marL="0" indent="342900">
              <a:buNone/>
            </a:pPr>
            <a:r>
              <a:rPr lang="lt-LT" b="1" dirty="0">
                <a:latin typeface="+mj-lt"/>
              </a:rPr>
              <a:t> </a:t>
            </a:r>
          </a:p>
          <a:p>
            <a:pPr>
              <a:buNone/>
            </a:pPr>
            <a:endParaRPr lang="lt-LT" b="1" dirty="0"/>
          </a:p>
          <a:p>
            <a:pPr>
              <a:buNone/>
            </a:pPr>
            <a:endParaRPr lang="lt-LT" dirty="0"/>
          </a:p>
          <a:p>
            <a:pPr algn="ctr">
              <a:buNone/>
            </a:pPr>
            <a:endParaRPr lang="lt-LT"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30</a:t>
            </a:fld>
            <a:endParaRPr lang="lt-L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04800" y="0"/>
            <a:ext cx="8686800" cy="1295400"/>
          </a:xfrm>
        </p:spPr>
        <p:txBody>
          <a:bodyPr>
            <a:noAutofit/>
          </a:bodyPr>
          <a:lstStyle/>
          <a:p>
            <a:pPr algn="ctr"/>
            <a:r>
              <a:rPr lang="lt-LT" sz="2800" b="1" dirty="0"/>
              <a:t>Rekomendacijos ir pasiūlymai gimnazijos veiklos tobulinimui</a:t>
            </a:r>
          </a:p>
        </p:txBody>
      </p:sp>
      <p:sp>
        <p:nvSpPr>
          <p:cNvPr id="3" name="Turinio vietos rezervavimo ženklas 2"/>
          <p:cNvSpPr>
            <a:spLocks noGrp="1"/>
          </p:cNvSpPr>
          <p:nvPr>
            <p:ph idx="1"/>
          </p:nvPr>
        </p:nvSpPr>
        <p:spPr>
          <a:xfrm>
            <a:off x="500034" y="1500174"/>
            <a:ext cx="8491566" cy="4579951"/>
          </a:xfrm>
        </p:spPr>
        <p:txBody>
          <a:bodyPr>
            <a:normAutofit/>
          </a:bodyPr>
          <a:lstStyle/>
          <a:p>
            <a:pPr>
              <a:buNone/>
            </a:pPr>
            <a:endParaRPr lang="lt-LT" sz="2000" dirty="0"/>
          </a:p>
          <a:p>
            <a:pPr>
              <a:buFont typeface="Wingdings" pitchFamily="2" charset="2"/>
              <a:buChar char="v"/>
            </a:pPr>
            <a:r>
              <a:rPr lang="lt-LT" sz="2400" dirty="0">
                <a:latin typeface="+mj-lt"/>
              </a:rPr>
              <a:t>Sudaryti mokiniams sąlygas pasilengvinti skiriamų užduočių atlikimą </a:t>
            </a:r>
          </a:p>
          <a:p>
            <a:pPr>
              <a:buFont typeface="Wingdings" pitchFamily="2" charset="2"/>
              <a:buChar char="v"/>
            </a:pPr>
            <a:r>
              <a:rPr lang="lt-LT" sz="2400" dirty="0">
                <a:latin typeface="+mj-lt"/>
              </a:rPr>
              <a:t>Sudaryti mokiniams sąlygas pasirinkti, kiek išmokti.</a:t>
            </a:r>
          </a:p>
          <a:p>
            <a:pPr>
              <a:buFont typeface="Wingdings" pitchFamily="2" charset="2"/>
              <a:buChar char="v"/>
            </a:pPr>
            <a:r>
              <a:rPr lang="lt-LT" sz="2400" dirty="0">
                <a:latin typeface="+mj-lt"/>
              </a:rPr>
              <a:t>Pamokoje dažniau skirstyti mokinius į poras ar grupeles pagal jų mokymosi poreikius.</a:t>
            </a:r>
          </a:p>
          <a:p>
            <a:pPr>
              <a:buFont typeface="Wingdings" pitchFamily="2" charset="2"/>
              <a:buChar char="v"/>
            </a:pPr>
            <a:r>
              <a:rPr lang="lt-LT" sz="2400" dirty="0">
                <a:latin typeface="+mj-lt"/>
              </a:rPr>
              <a:t>Pamokoje dažniau leisti mokiniui  pasirinkti atlikti užduotį raštu ar žodžiu.</a:t>
            </a:r>
          </a:p>
          <a:p>
            <a:pPr>
              <a:buFont typeface="Wingdings" pitchFamily="2" charset="2"/>
              <a:buChar char="v"/>
            </a:pPr>
            <a:r>
              <a:rPr lang="lt-LT" sz="2400" dirty="0">
                <a:latin typeface="+mj-lt"/>
              </a:rPr>
              <a:t>Mokytojams dažniau rengti kelis užduoties atlikimo variantus ir būdus.</a:t>
            </a: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31</a:t>
            </a:fld>
            <a:endParaRPr lang="lt-L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142852"/>
            <a:ext cx="8501122" cy="1928826"/>
          </a:xfrm>
        </p:spPr>
        <p:txBody>
          <a:bodyPr>
            <a:normAutofit fontScale="90000"/>
          </a:bodyPr>
          <a:lstStyle/>
          <a:p>
            <a:pPr algn="ctr"/>
            <a:br>
              <a:rPr lang="lt-LT" dirty="0"/>
            </a:br>
            <a:r>
              <a:rPr lang="lt-LT" sz="3100" b="1" dirty="0"/>
              <a:t>Įsivertinimą atliko ir ataskaitą parengė Zarasų r. Antazavės Juozo Gruodžio gimnazijos </a:t>
            </a:r>
            <a:br>
              <a:rPr lang="lt-LT" sz="3100" b="1" dirty="0"/>
            </a:br>
            <a:r>
              <a:rPr lang="lt-LT" sz="3100" b="1" dirty="0"/>
              <a:t>darbo grupė:</a:t>
            </a:r>
            <a:br>
              <a:rPr lang="lt-LT" dirty="0"/>
            </a:br>
            <a:endParaRPr lang="lt-LT" sz="2000" dirty="0"/>
          </a:p>
        </p:txBody>
      </p:sp>
      <p:sp>
        <p:nvSpPr>
          <p:cNvPr id="3" name="Turinio vietos rezervavimo ženklas 2"/>
          <p:cNvSpPr>
            <a:spLocks noGrp="1"/>
          </p:cNvSpPr>
          <p:nvPr>
            <p:ph idx="1"/>
          </p:nvPr>
        </p:nvSpPr>
        <p:spPr>
          <a:xfrm>
            <a:off x="1643042" y="2214554"/>
            <a:ext cx="5429288" cy="2786082"/>
          </a:xfrm>
        </p:spPr>
        <p:txBody>
          <a:bodyPr>
            <a:normAutofit fontScale="70000" lnSpcReduction="20000"/>
          </a:bodyPr>
          <a:lstStyle/>
          <a:p>
            <a:pPr>
              <a:buNone/>
            </a:pPr>
            <a:endParaRPr lang="lt-LT" sz="1900" dirty="0"/>
          </a:p>
          <a:p>
            <a:r>
              <a:rPr lang="lt-LT" sz="2600" dirty="0">
                <a:latin typeface="+mj-lt"/>
              </a:rPr>
              <a:t>Jovita </a:t>
            </a:r>
            <a:r>
              <a:rPr lang="lt-LT" sz="2600" dirty="0" err="1">
                <a:latin typeface="+mj-lt"/>
              </a:rPr>
              <a:t>Vainikevičiūtė</a:t>
            </a:r>
            <a:endParaRPr lang="lt-LT" sz="2600" dirty="0">
              <a:latin typeface="+mj-lt"/>
            </a:endParaRPr>
          </a:p>
          <a:p>
            <a:r>
              <a:rPr lang="lt-LT" sz="2600" dirty="0">
                <a:latin typeface="+mj-lt"/>
              </a:rPr>
              <a:t>Darius </a:t>
            </a:r>
            <a:r>
              <a:rPr lang="lt-LT" sz="2600" dirty="0" err="1">
                <a:latin typeface="+mj-lt"/>
              </a:rPr>
              <a:t>Tvardauskas</a:t>
            </a:r>
            <a:endParaRPr lang="lt-LT" sz="2600" dirty="0">
              <a:latin typeface="+mj-lt"/>
            </a:endParaRPr>
          </a:p>
          <a:p>
            <a:r>
              <a:rPr lang="lt-LT" sz="2600" dirty="0">
                <a:latin typeface="+mj-lt"/>
              </a:rPr>
              <a:t>Janina </a:t>
            </a:r>
            <a:r>
              <a:rPr lang="lt-LT" sz="2600" dirty="0" err="1">
                <a:latin typeface="+mj-lt"/>
              </a:rPr>
              <a:t>Malcienė</a:t>
            </a:r>
            <a:endParaRPr lang="lt-LT" sz="2600" dirty="0">
              <a:latin typeface="+mj-lt"/>
            </a:endParaRPr>
          </a:p>
          <a:p>
            <a:r>
              <a:rPr lang="lt-LT" sz="2600" dirty="0">
                <a:latin typeface="+mj-lt"/>
              </a:rPr>
              <a:t>Laima </a:t>
            </a:r>
            <a:r>
              <a:rPr lang="lt-LT" sz="2600" dirty="0" err="1">
                <a:latin typeface="+mj-lt"/>
              </a:rPr>
              <a:t>Mažiulienė</a:t>
            </a:r>
            <a:endParaRPr lang="lt-LT" sz="2600" dirty="0">
              <a:latin typeface="+mj-lt"/>
            </a:endParaRPr>
          </a:p>
          <a:p>
            <a:r>
              <a:rPr lang="lt-LT" sz="2600" dirty="0">
                <a:latin typeface="+mj-lt"/>
              </a:rPr>
              <a:t>Diana </a:t>
            </a:r>
            <a:r>
              <a:rPr lang="lt-LT" sz="2600" dirty="0" err="1">
                <a:latin typeface="+mj-lt"/>
              </a:rPr>
              <a:t>Rožkovienė</a:t>
            </a:r>
            <a:endParaRPr lang="lt-LT" sz="2600" dirty="0">
              <a:latin typeface="+mj-lt"/>
            </a:endParaRPr>
          </a:p>
          <a:p>
            <a:r>
              <a:rPr lang="lt-LT" sz="2600" dirty="0">
                <a:latin typeface="+mj-lt"/>
              </a:rPr>
              <a:t>Rūta Daumantienė</a:t>
            </a:r>
          </a:p>
          <a:p>
            <a:r>
              <a:rPr lang="lt-LT" sz="2600" dirty="0">
                <a:latin typeface="+mj-lt"/>
              </a:rPr>
              <a:t>Edita </a:t>
            </a:r>
            <a:r>
              <a:rPr lang="lt-LT" sz="2600" dirty="0" err="1">
                <a:latin typeface="+mj-lt"/>
              </a:rPr>
              <a:t>Sklizmantienė</a:t>
            </a:r>
            <a:endParaRPr lang="lt-LT" sz="2600" dirty="0">
              <a:latin typeface="+mj-lt"/>
            </a:endParaRPr>
          </a:p>
          <a:p>
            <a:r>
              <a:rPr lang="lt-LT" sz="2600" dirty="0">
                <a:latin typeface="+mj-lt"/>
              </a:rPr>
              <a:t>Rima </a:t>
            </a:r>
            <a:r>
              <a:rPr lang="lt-LT" sz="2600" dirty="0" err="1">
                <a:latin typeface="+mj-lt"/>
              </a:rPr>
              <a:t>Kėblienė</a:t>
            </a:r>
            <a:endParaRPr lang="lt-LT" sz="2600" dirty="0">
              <a:latin typeface="+mj-lt"/>
            </a:endParaRPr>
          </a:p>
          <a:p>
            <a:r>
              <a:rPr lang="lt-LT" sz="2600" dirty="0">
                <a:latin typeface="+mj-lt"/>
              </a:rPr>
              <a:t>Regina Masiulienė</a:t>
            </a:r>
          </a:p>
          <a:p>
            <a:endParaRPr lang="lt-LT" sz="2200" dirty="0">
              <a:latin typeface="+mj-lt"/>
            </a:endParaRPr>
          </a:p>
          <a:p>
            <a:endParaRPr lang="lt-LT" sz="2200" dirty="0">
              <a:latin typeface="+mj-lt"/>
            </a:endParaRPr>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32</a:t>
            </a:fld>
            <a:endParaRPr lang="lt-LT"/>
          </a:p>
        </p:txBody>
      </p:sp>
      <p:sp>
        <p:nvSpPr>
          <p:cNvPr id="5" name="TextBox 4"/>
          <p:cNvSpPr txBox="1"/>
          <p:nvPr/>
        </p:nvSpPr>
        <p:spPr>
          <a:xfrm>
            <a:off x="714348" y="5214950"/>
            <a:ext cx="8143932" cy="1292662"/>
          </a:xfrm>
          <a:prstGeom prst="rect">
            <a:avLst/>
          </a:prstGeom>
          <a:noFill/>
        </p:spPr>
        <p:txBody>
          <a:bodyPr wrap="square" rtlCol="0">
            <a:spAutoFit/>
          </a:bodyPr>
          <a:lstStyle/>
          <a:p>
            <a:r>
              <a:rPr lang="lt-LT" sz="2000" dirty="0"/>
              <a:t>	</a:t>
            </a:r>
            <a:r>
              <a:rPr lang="en-US" sz="2000" b="1" dirty="0" err="1">
                <a:latin typeface="+mj-lt"/>
              </a:rPr>
              <a:t>Nuoširdžiai</a:t>
            </a:r>
            <a:r>
              <a:rPr lang="en-US" sz="2000" b="1" dirty="0">
                <a:latin typeface="+mj-lt"/>
              </a:rPr>
              <a:t> </a:t>
            </a:r>
            <a:r>
              <a:rPr lang="en-US" sz="2000" b="1" dirty="0" err="1">
                <a:latin typeface="+mj-lt"/>
              </a:rPr>
              <a:t>norime</a:t>
            </a:r>
            <a:r>
              <a:rPr lang="en-US" sz="2000" b="1" dirty="0">
                <a:latin typeface="+mj-lt"/>
              </a:rPr>
              <a:t> </a:t>
            </a:r>
            <a:r>
              <a:rPr lang="en-US" sz="2000" b="1" dirty="0" err="1">
                <a:latin typeface="+mj-lt"/>
              </a:rPr>
              <a:t>padėkoti</a:t>
            </a:r>
            <a:r>
              <a:rPr lang="en-US" sz="2000" b="1" dirty="0">
                <a:latin typeface="+mj-lt"/>
              </a:rPr>
              <a:t> </a:t>
            </a:r>
            <a:r>
              <a:rPr lang="en-US" sz="2000" b="1" dirty="0" err="1">
                <a:latin typeface="+mj-lt"/>
              </a:rPr>
              <a:t>visiems</a:t>
            </a:r>
            <a:r>
              <a:rPr lang="en-US" sz="2000" b="1" dirty="0">
                <a:latin typeface="+mj-lt"/>
              </a:rPr>
              <a:t> </a:t>
            </a:r>
            <a:r>
              <a:rPr lang="en-US" sz="2000" b="1" dirty="0" err="1">
                <a:latin typeface="+mj-lt"/>
              </a:rPr>
              <a:t>bendruomenės</a:t>
            </a:r>
            <a:r>
              <a:rPr lang="en-US" sz="2000" b="1" dirty="0">
                <a:latin typeface="+mj-lt"/>
              </a:rPr>
              <a:t> </a:t>
            </a:r>
            <a:r>
              <a:rPr lang="en-US" sz="2000" b="1" dirty="0" err="1">
                <a:latin typeface="+mj-lt"/>
              </a:rPr>
              <a:t>nariams</a:t>
            </a:r>
            <a:r>
              <a:rPr lang="en-US" sz="2000" b="1" dirty="0">
                <a:latin typeface="+mj-lt"/>
              </a:rPr>
              <a:t>, </a:t>
            </a:r>
            <a:r>
              <a:rPr lang="en-US" sz="2000" b="1" dirty="0" err="1">
                <a:latin typeface="+mj-lt"/>
              </a:rPr>
              <a:t>kurie</a:t>
            </a:r>
            <a:r>
              <a:rPr lang="en-US" sz="2000" b="1" dirty="0">
                <a:latin typeface="+mj-lt"/>
              </a:rPr>
              <a:t> </a:t>
            </a:r>
            <a:r>
              <a:rPr lang="en-US" sz="2000" b="1" dirty="0" err="1">
                <a:latin typeface="+mj-lt"/>
              </a:rPr>
              <a:t>dalyvavo</a:t>
            </a:r>
            <a:r>
              <a:rPr lang="en-US" sz="2000" b="1" dirty="0">
                <a:latin typeface="+mj-lt"/>
              </a:rPr>
              <a:t> </a:t>
            </a:r>
            <a:r>
              <a:rPr lang="en-US" sz="2000" b="1" dirty="0" err="1">
                <a:latin typeface="+mj-lt"/>
              </a:rPr>
              <a:t>apklausose</a:t>
            </a:r>
            <a:r>
              <a:rPr lang="en-US" sz="2000" b="1" dirty="0">
                <a:latin typeface="+mj-lt"/>
              </a:rPr>
              <a:t> </a:t>
            </a:r>
            <a:r>
              <a:rPr lang="en-US" sz="2000" b="1" dirty="0" err="1">
                <a:latin typeface="+mj-lt"/>
              </a:rPr>
              <a:t>ir</a:t>
            </a:r>
            <a:r>
              <a:rPr lang="en-US" sz="2000" b="1" dirty="0">
                <a:latin typeface="+mj-lt"/>
              </a:rPr>
              <a:t> </a:t>
            </a:r>
            <a:r>
              <a:rPr lang="en-US" sz="2000" b="1" dirty="0" err="1">
                <a:latin typeface="+mj-lt"/>
              </a:rPr>
              <a:t>išreiškė</a:t>
            </a:r>
            <a:r>
              <a:rPr lang="en-US" sz="2000" b="1" dirty="0">
                <a:latin typeface="+mj-lt"/>
              </a:rPr>
              <a:t> </a:t>
            </a:r>
            <a:r>
              <a:rPr lang="en-US" sz="2000" b="1" dirty="0" err="1">
                <a:latin typeface="+mj-lt"/>
              </a:rPr>
              <a:t>savo</a:t>
            </a:r>
            <a:r>
              <a:rPr lang="en-US" sz="2000" b="1" dirty="0">
                <a:latin typeface="+mj-lt"/>
              </a:rPr>
              <a:t> </a:t>
            </a:r>
            <a:r>
              <a:rPr lang="en-US" sz="2000" b="1" dirty="0" err="1">
                <a:latin typeface="+mj-lt"/>
              </a:rPr>
              <a:t>nuomon</a:t>
            </a:r>
            <a:r>
              <a:rPr lang="lt-LT" sz="2000" b="1" dirty="0">
                <a:latin typeface="+mj-lt"/>
              </a:rPr>
              <a:t>ę</a:t>
            </a:r>
            <a:r>
              <a:rPr lang="en-US" sz="2000" b="1" dirty="0">
                <a:latin typeface="+mj-lt"/>
              </a:rPr>
              <a:t>.</a:t>
            </a:r>
            <a:endParaRPr lang="lt-LT" sz="2000" b="1" dirty="0">
              <a:latin typeface="+mj-lt"/>
            </a:endParaRPr>
          </a:p>
          <a:p>
            <a:endParaRPr lang="lt-L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57224" y="1714488"/>
            <a:ext cx="7715304" cy="2357454"/>
          </a:xfrm>
        </p:spPr>
        <p:txBody>
          <a:bodyPr>
            <a:noAutofit/>
          </a:bodyPr>
          <a:lstStyle/>
          <a:p>
            <a:pPr indent="457200" algn="r"/>
            <a:br>
              <a:rPr lang="lt-LT" sz="2400" i="1" dirty="0"/>
            </a:br>
            <a:br>
              <a:rPr lang="lt-LT" sz="2400" i="1" dirty="0"/>
            </a:br>
            <a:br>
              <a:rPr lang="lt-LT" sz="2400" i="1" dirty="0"/>
            </a:br>
            <a:br>
              <a:rPr lang="lt-LT" sz="2800" i="1" dirty="0"/>
            </a:br>
            <a:r>
              <a:rPr lang="lt-LT" sz="4000" b="1" dirty="0"/>
              <a:t>,,Neužtenka žinoti, reikia panaudoti žinias, neužtenka norėti, reikia veikti.“</a:t>
            </a:r>
            <a:br>
              <a:rPr lang="lt-LT" sz="4000" b="1" dirty="0"/>
            </a:br>
            <a:br>
              <a:rPr lang="lt-LT" sz="4000" dirty="0"/>
            </a:br>
            <a:r>
              <a:rPr lang="lt-LT" sz="4000" b="1" dirty="0"/>
              <a:t> J. V. Gėtė</a:t>
            </a:r>
            <a:br>
              <a:rPr lang="lt-LT" sz="2800" b="1" dirty="0"/>
            </a:br>
            <a:br>
              <a:rPr lang="lt-LT" sz="2400" dirty="0"/>
            </a:br>
            <a:r>
              <a:rPr lang="lt-LT" sz="2400" dirty="0"/>
              <a:t> </a:t>
            </a:r>
            <a:br>
              <a:rPr lang="lt-LT" sz="2400" i="1" dirty="0"/>
            </a:br>
            <a:endParaRPr lang="lt-LT" sz="2400" dirty="0"/>
          </a:p>
        </p:txBody>
      </p:sp>
      <p:sp>
        <p:nvSpPr>
          <p:cNvPr id="4" name="Skaidrės numerio vietos rezervavimo ženklas 3"/>
          <p:cNvSpPr>
            <a:spLocks noGrp="1"/>
          </p:cNvSpPr>
          <p:nvPr>
            <p:ph type="sldNum" sz="quarter" idx="12"/>
          </p:nvPr>
        </p:nvSpPr>
        <p:spPr/>
        <p:txBody>
          <a:bodyPr>
            <a:normAutofit fontScale="92500" lnSpcReduction="10000"/>
          </a:bodyPr>
          <a:lstStyle/>
          <a:p>
            <a:fld id="{913756CA-5355-4DEE-B363-BB963F924536}" type="slidenum">
              <a:rPr lang="lt-LT" smtClean="0"/>
              <a:pPr/>
              <a:t>33</a:t>
            </a:fld>
            <a:endParaRPr lang="lt-LT"/>
          </a:p>
        </p:txBody>
      </p:sp>
      <p:pic>
        <p:nvPicPr>
          <p:cNvPr id="1026" name="Picture 2" descr="C:\Users\Guest\AppData\Local\Microsoft\Windows\INetCache\IE\YC7KORVC\77128-emoticon-whatsapp-android-emoji-png-image-high-quality[1].png"/>
          <p:cNvPicPr>
            <a:picLocks noChangeAspect="1" noChangeArrowheads="1"/>
          </p:cNvPicPr>
          <p:nvPr/>
        </p:nvPicPr>
        <p:blipFill>
          <a:blip r:embed="rId2"/>
          <a:srcRect/>
          <a:stretch>
            <a:fillRect/>
          </a:stretch>
        </p:blipFill>
        <p:spPr bwMode="auto">
          <a:xfrm>
            <a:off x="1785918" y="3952862"/>
            <a:ext cx="1500198" cy="150019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Žygis">
  <a:themeElements>
    <a:clrScheme name="Žygi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Kilmė">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Žygi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729</TotalTime>
  <Words>2291</Words>
  <Application>Microsoft Office PowerPoint</Application>
  <PresentationFormat>Demonstracija ekrane (4:3)</PresentationFormat>
  <Paragraphs>230</Paragraphs>
  <Slides>33</Slides>
  <Notes>1</Notes>
  <HiddenSlides>0</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33</vt:i4>
      </vt:variant>
    </vt:vector>
  </HeadingPairs>
  <TitlesOfParts>
    <vt:vector size="41" baseType="lpstr">
      <vt:lpstr>Arial</vt:lpstr>
      <vt:lpstr>Bookman Old Style</vt:lpstr>
      <vt:lpstr>Calibri</vt:lpstr>
      <vt:lpstr>Gill Sans MT</vt:lpstr>
      <vt:lpstr>Times New Roman</vt:lpstr>
      <vt:lpstr>Wingdings</vt:lpstr>
      <vt:lpstr>Wingdings 2</vt:lpstr>
      <vt:lpstr>Žygis</vt:lpstr>
      <vt:lpstr> Zarasų r. Antazavės Juozo Gruodžio gimnazija     Veiklos kokybės įsivertinimo ataskaita </vt:lpstr>
      <vt:lpstr>  Veiklos sritis, tema, veiklos rodiklis   </vt:lpstr>
      <vt:lpstr>Tyrimo nuostatos</vt:lpstr>
      <vt:lpstr> Raktiniai žodžiai </vt:lpstr>
      <vt:lpstr>Detalus rodiklio aprašymas.  Iliustracijos. </vt:lpstr>
      <vt:lpstr>Taikyti metodai, įrodymai, šaltiniai įsivertinimui</vt:lpstr>
      <vt:lpstr>Bendri anketinės apklausos duomenys</vt:lpstr>
      <vt:lpstr>Mokytojų apklausos rezultatai</vt:lpstr>
      <vt:lpstr>„PowerPoint“ pateiktis</vt:lpstr>
      <vt:lpstr>Diferencijavimas </vt:lpstr>
      <vt:lpstr>„PowerPoint“ pateiktis</vt:lpstr>
      <vt:lpstr>Individualizavimas (suasmeninimas) </vt:lpstr>
      <vt:lpstr>„PowerPoint“ pateiktis</vt:lpstr>
      <vt:lpstr>Įvairovė </vt:lpstr>
      <vt:lpstr>Mokinių apklausos rezultatai</vt:lpstr>
      <vt:lpstr>„PowerPoint“ pateiktis</vt:lpstr>
      <vt:lpstr>Diferencijavimas  </vt:lpstr>
      <vt:lpstr>„PowerPoint“ pateiktis</vt:lpstr>
      <vt:lpstr> </vt:lpstr>
      <vt:lpstr>„PowerPoint“ pateiktis</vt:lpstr>
      <vt:lpstr>Įvairovė </vt:lpstr>
      <vt:lpstr>Interviu su gimnazijos direktore Aldona Svidinskiene apibendrinimas </vt:lpstr>
      <vt:lpstr>Diferencijavimas </vt:lpstr>
      <vt:lpstr>Individualizavimas (suasmeninimas) </vt:lpstr>
      <vt:lpstr>Įvairovė </vt:lpstr>
      <vt:lpstr>Bendros išvados</vt:lpstr>
      <vt:lpstr>   </vt:lpstr>
      <vt:lpstr>Individualizavimas (suasmeninimas) </vt:lpstr>
      <vt:lpstr>Įvairovė </vt:lpstr>
      <vt:lpstr>Galutinės išvados</vt:lpstr>
      <vt:lpstr>Rekomendacijos ir pasiūlymai gimnazijos veiklos tobulinimui</vt:lpstr>
      <vt:lpstr> Įsivertinimą atliko ir ataskaitą parengė Zarasų r. Antazavės Juozo Gruodžio gimnazijos  darbo grupė: </vt:lpstr>
      <vt:lpstr>    ,,Neužtenka žinoti, reikia panaudoti žinias, neužtenka norėti, reikia veikti.“   J. V. Gėtė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Zarasų r. Antazavės Juozo Gruodžio gimnazija 2020-2021 m. m. veiklos kokybės įsivertinimo ataskaita</dc:title>
  <dc:creator>IT_klase</dc:creator>
  <cp:lastModifiedBy>Regina Masiuliene</cp:lastModifiedBy>
  <cp:revision>72</cp:revision>
  <dcterms:created xsi:type="dcterms:W3CDTF">2021-06-17T06:05:08Z</dcterms:created>
  <dcterms:modified xsi:type="dcterms:W3CDTF">2025-04-14T17:12:20Z</dcterms:modified>
</cp:coreProperties>
</file>