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836" r:id="rId1"/>
  </p:sldMasterIdLst>
  <p:notesMasterIdLst>
    <p:notesMasterId r:id="rId56"/>
  </p:notesMasterIdLst>
  <p:sldIdLst>
    <p:sldId id="256" r:id="rId2"/>
    <p:sldId id="275" r:id="rId3"/>
    <p:sldId id="276" r:id="rId4"/>
    <p:sldId id="299" r:id="rId5"/>
    <p:sldId id="300" r:id="rId6"/>
    <p:sldId id="259" r:id="rId7"/>
    <p:sldId id="260" r:id="rId8"/>
    <p:sldId id="301" r:id="rId9"/>
    <p:sldId id="302" r:id="rId10"/>
    <p:sldId id="303" r:id="rId11"/>
    <p:sldId id="263" r:id="rId12"/>
    <p:sldId id="291" r:id="rId13"/>
    <p:sldId id="304" r:id="rId14"/>
    <p:sldId id="341" r:id="rId15"/>
    <p:sldId id="342" r:id="rId16"/>
    <p:sldId id="305" r:id="rId17"/>
    <p:sldId id="337" r:id="rId18"/>
    <p:sldId id="306" r:id="rId19"/>
    <p:sldId id="340" r:id="rId20"/>
    <p:sldId id="307" r:id="rId21"/>
    <p:sldId id="339" r:id="rId22"/>
    <p:sldId id="338" r:id="rId23"/>
    <p:sldId id="308" r:id="rId24"/>
    <p:sldId id="309" r:id="rId25"/>
    <p:sldId id="333" r:id="rId26"/>
    <p:sldId id="310" r:id="rId27"/>
    <p:sldId id="334" r:id="rId28"/>
    <p:sldId id="311" r:id="rId29"/>
    <p:sldId id="335" r:id="rId30"/>
    <p:sldId id="312" r:id="rId31"/>
    <p:sldId id="336" r:id="rId32"/>
    <p:sldId id="313" r:id="rId33"/>
    <p:sldId id="343" r:id="rId34"/>
    <p:sldId id="344" r:id="rId35"/>
    <p:sldId id="314" r:id="rId36"/>
    <p:sldId id="332" r:id="rId37"/>
    <p:sldId id="315" r:id="rId38"/>
    <p:sldId id="321" r:id="rId39"/>
    <p:sldId id="322" r:id="rId40"/>
    <p:sldId id="323" r:id="rId41"/>
    <p:sldId id="324" r:id="rId42"/>
    <p:sldId id="325" r:id="rId43"/>
    <p:sldId id="326" r:id="rId44"/>
    <p:sldId id="346" r:id="rId45"/>
    <p:sldId id="327" r:id="rId46"/>
    <p:sldId id="345" r:id="rId47"/>
    <p:sldId id="270" r:id="rId48"/>
    <p:sldId id="277" r:id="rId49"/>
    <p:sldId id="329" r:id="rId50"/>
    <p:sldId id="330" r:id="rId51"/>
    <p:sldId id="331" r:id="rId52"/>
    <p:sldId id="271" r:id="rId53"/>
    <p:sldId id="274" r:id="rId54"/>
    <p:sldId id="273" r:id="rId5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9779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28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10"/>
    </p:cViewPr>
  </p:sorterViewPr>
  <p:notesViewPr>
    <p:cSldViewPr>
      <p:cViewPr varScale="1">
        <p:scale>
          <a:sx n="65" d="100"/>
          <a:sy n="65" d="100"/>
        </p:scale>
        <p:origin x="-475" y="-8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T_klase\Documents\RM%20darbai\2022-2023mm\diag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Lapas1!$A$2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Lapas1!$B$1:$E$1</c:f>
              <c:strCache>
                <c:ptCount val="4"/>
                <c:pt idx="0">
                  <c:v>Taip </c:v>
                </c:pt>
                <c:pt idx="1">
                  <c:v>Ne </c:v>
                </c:pt>
                <c:pt idx="2">
                  <c:v>Ne visų dalykų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Lapas1!$B$2:$E$2</c:f>
              <c:numCache>
                <c:formatCode>General</c:formatCode>
                <c:ptCount val="4"/>
                <c:pt idx="0">
                  <c:v>90</c:v>
                </c:pt>
                <c:pt idx="1">
                  <c:v>6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5F-4369-8DC1-D27E8DD99A1F}"/>
            </c:ext>
          </c:extLst>
        </c:ser>
        <c:ser>
          <c:idx val="1"/>
          <c:order val="1"/>
          <c:tx>
            <c:strRef>
              <c:f>Lapas1!$A$3</c:f>
              <c:strCache>
                <c:ptCount val="1"/>
              </c:strCache>
            </c:strRef>
          </c:tx>
          <c:cat>
            <c:strRef>
              <c:f>Lapas1!$B$1:$E$1</c:f>
              <c:strCache>
                <c:ptCount val="4"/>
                <c:pt idx="0">
                  <c:v>Taip </c:v>
                </c:pt>
                <c:pt idx="1">
                  <c:v>Ne </c:v>
                </c:pt>
                <c:pt idx="2">
                  <c:v>Ne visų dalykų</c:v>
                </c:pt>
                <c:pt idx="3">
                  <c:v>Neatsakė į klausimą</c:v>
                </c:pt>
              </c:strCache>
            </c:strRef>
          </c:cat>
          <c:val>
            <c:numRef>
              <c:f>Lapas1!$B$3:$E$3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5F-4369-8DC1-D27E8DD99A1F}"/>
            </c:ext>
          </c:extLst>
        </c:ser>
        <c:ser>
          <c:idx val="2"/>
          <c:order val="2"/>
          <c:tx>
            <c:strRef>
              <c:f>Lapas1!$A$4</c:f>
              <c:strCache>
                <c:ptCount val="1"/>
                <c:pt idx="0">
                  <c:v>Mokytojai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Lapas1!$B$1:$E$1</c:f>
              <c:strCache>
                <c:ptCount val="4"/>
                <c:pt idx="0">
                  <c:v>Taip </c:v>
                </c:pt>
                <c:pt idx="1">
                  <c:v>Ne </c:v>
                </c:pt>
                <c:pt idx="2">
                  <c:v>Ne visų dalykų</c:v>
                </c:pt>
                <c:pt idx="3">
                  <c:v>Neatsakė į klausimą</c:v>
                </c:pt>
              </c:strCache>
            </c:strRef>
          </c:cat>
          <c:val>
            <c:numRef>
              <c:f>Lapas1!$B$4:$E$4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5F-4369-8DC1-D27E8DD99A1F}"/>
            </c:ext>
          </c:extLst>
        </c:ser>
        <c:axId val="58377728"/>
        <c:axId val="58379264"/>
      </c:barChart>
      <c:catAx>
        <c:axId val="58377728"/>
        <c:scaling>
          <c:orientation val="minMax"/>
        </c:scaling>
        <c:axPos val="b"/>
        <c:numFmt formatCode="General" sourceLinked="0"/>
        <c:majorTickMark val="none"/>
        <c:tickLblPos val="nextTo"/>
        <c:crossAx val="58379264"/>
        <c:crosses val="autoZero"/>
        <c:auto val="1"/>
        <c:lblAlgn val="ctr"/>
        <c:lblOffset val="100"/>
      </c:catAx>
      <c:valAx>
        <c:axId val="5837926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58377728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68</c:v>
                </c:pt>
                <c:pt idx="1">
                  <c:v>0</c:v>
                </c:pt>
                <c:pt idx="2">
                  <c:v>30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CA-4BE5-8601-A3A611092821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CA-4BE5-8601-A3A611092821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95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CA-4BE5-8601-A3A611092821}"/>
            </c:ext>
          </c:extLst>
        </c:ser>
        <c:axId val="162457088"/>
        <c:axId val="162458624"/>
      </c:barChart>
      <c:catAx>
        <c:axId val="162457088"/>
        <c:scaling>
          <c:orientation val="minMax"/>
        </c:scaling>
        <c:axPos val="b"/>
        <c:numFmt formatCode="General" sourceLinked="0"/>
        <c:tickLblPos val="nextTo"/>
        <c:crossAx val="162458624"/>
        <c:crosses val="autoZero"/>
        <c:auto val="1"/>
        <c:lblAlgn val="ctr"/>
        <c:lblOffset val="100"/>
      </c:catAx>
      <c:valAx>
        <c:axId val="162458624"/>
        <c:scaling>
          <c:orientation val="minMax"/>
        </c:scaling>
        <c:axPos val="l"/>
        <c:majorGridlines/>
        <c:numFmt formatCode="General" sourceLinked="1"/>
        <c:tickLblPos val="nextTo"/>
        <c:crossAx val="162457088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62</c:v>
                </c:pt>
                <c:pt idx="1">
                  <c:v>2</c:v>
                </c:pt>
                <c:pt idx="2">
                  <c:v>34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115-4A91-8E24-73B9632D0E26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115-4A91-8E24-73B9632D0E26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70</c:v>
                </c:pt>
                <c:pt idx="1">
                  <c:v>0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115-4A91-8E24-73B9632D0E26}"/>
            </c:ext>
          </c:extLst>
        </c:ser>
        <c:axId val="162395648"/>
        <c:axId val="162397184"/>
      </c:barChart>
      <c:catAx>
        <c:axId val="162395648"/>
        <c:scaling>
          <c:orientation val="minMax"/>
        </c:scaling>
        <c:axPos val="b"/>
        <c:numFmt formatCode="General" sourceLinked="0"/>
        <c:tickLblPos val="nextTo"/>
        <c:crossAx val="162397184"/>
        <c:crosses val="autoZero"/>
        <c:auto val="1"/>
        <c:lblAlgn val="ctr"/>
        <c:lblOffset val="100"/>
      </c:catAx>
      <c:valAx>
        <c:axId val="162397184"/>
        <c:scaling>
          <c:orientation val="minMax"/>
        </c:scaling>
        <c:axPos val="l"/>
        <c:majorGridlines/>
        <c:numFmt formatCode="General" sourceLinked="1"/>
        <c:tickLblPos val="nextTo"/>
        <c:crossAx val="162395648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36</c:v>
                </c:pt>
                <c:pt idx="1">
                  <c:v>28</c:v>
                </c:pt>
                <c:pt idx="2">
                  <c:v>34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5A-4236-AE86-28046F5C5B3E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5A-4236-AE86-28046F5C5B3E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50</c:v>
                </c:pt>
                <c:pt idx="1">
                  <c:v>0</c:v>
                </c:pt>
                <c:pt idx="2">
                  <c:v>45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5A-4236-AE86-28046F5C5B3E}"/>
            </c:ext>
          </c:extLst>
        </c:ser>
        <c:axId val="162555008"/>
        <c:axId val="162556544"/>
      </c:barChart>
      <c:catAx>
        <c:axId val="162555008"/>
        <c:scaling>
          <c:orientation val="minMax"/>
        </c:scaling>
        <c:axPos val="b"/>
        <c:numFmt formatCode="General" sourceLinked="0"/>
        <c:tickLblPos val="nextTo"/>
        <c:crossAx val="162556544"/>
        <c:crosses val="autoZero"/>
        <c:auto val="1"/>
        <c:lblAlgn val="ctr"/>
        <c:lblOffset val="100"/>
      </c:catAx>
      <c:valAx>
        <c:axId val="162556544"/>
        <c:scaling>
          <c:orientation val="minMax"/>
        </c:scaling>
        <c:axPos val="l"/>
        <c:majorGridlines/>
        <c:numFmt formatCode="General" sourceLinked="1"/>
        <c:tickLblPos val="nextTo"/>
        <c:crossAx val="162555008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50</c:v>
                </c:pt>
                <c:pt idx="1">
                  <c:v>20</c:v>
                </c:pt>
                <c:pt idx="2">
                  <c:v>40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8E-4E3A-AE38-2DC1B61D67EF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8E-4E3A-AE38-2DC1B61D67EF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50</c:v>
                </c:pt>
                <c:pt idx="1">
                  <c:v>5</c:v>
                </c:pt>
                <c:pt idx="2">
                  <c:v>40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8E-4E3A-AE38-2DC1B61D67EF}"/>
            </c:ext>
          </c:extLst>
        </c:ser>
        <c:axId val="162608640"/>
        <c:axId val="162610176"/>
      </c:barChart>
      <c:catAx>
        <c:axId val="162608640"/>
        <c:scaling>
          <c:orientation val="minMax"/>
        </c:scaling>
        <c:axPos val="b"/>
        <c:numFmt formatCode="General" sourceLinked="0"/>
        <c:tickLblPos val="nextTo"/>
        <c:crossAx val="162610176"/>
        <c:crosses val="autoZero"/>
        <c:auto val="1"/>
        <c:lblAlgn val="ctr"/>
        <c:lblOffset val="100"/>
      </c:catAx>
      <c:valAx>
        <c:axId val="162610176"/>
        <c:scaling>
          <c:orientation val="minMax"/>
        </c:scaling>
        <c:axPos val="l"/>
        <c:majorGridlines/>
        <c:numFmt formatCode="General" sourceLinked="1"/>
        <c:tickLblPos val="nextTo"/>
        <c:crossAx val="16260864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>
        <c:manualLayout>
          <c:layoutTarget val="inner"/>
          <c:xMode val="edge"/>
          <c:yMode val="edge"/>
          <c:x val="9.9897473753280994E-2"/>
          <c:y val="4.3710875984251982E-2"/>
          <c:w val="0.66160777559055184"/>
          <c:h val="0.7261304133858274"/>
        </c:manualLayout>
      </c:layout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36</c:v>
                </c:pt>
                <c:pt idx="1">
                  <c:v>22</c:v>
                </c:pt>
                <c:pt idx="2">
                  <c:v>40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D2-40E1-A5E9-2BDDD4918AA9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D2-40E1-A5E9-2BDDD4918AA9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55</c:v>
                </c:pt>
                <c:pt idx="1">
                  <c:v>0</c:v>
                </c:pt>
                <c:pt idx="2">
                  <c:v>40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CD2-40E1-A5E9-2BDDD4918AA9}"/>
            </c:ext>
          </c:extLst>
        </c:ser>
        <c:axId val="162760192"/>
        <c:axId val="162761728"/>
      </c:barChart>
      <c:catAx>
        <c:axId val="162760192"/>
        <c:scaling>
          <c:orientation val="minMax"/>
        </c:scaling>
        <c:axPos val="b"/>
        <c:numFmt formatCode="General" sourceLinked="0"/>
        <c:tickLblPos val="nextTo"/>
        <c:crossAx val="162761728"/>
        <c:crosses val="autoZero"/>
        <c:auto val="1"/>
        <c:lblAlgn val="ctr"/>
        <c:lblOffset val="100"/>
      </c:catAx>
      <c:valAx>
        <c:axId val="162761728"/>
        <c:scaling>
          <c:orientation val="minMax"/>
        </c:scaling>
        <c:axPos val="l"/>
        <c:majorGridlines/>
        <c:numFmt formatCode="General" sourceLinked="1"/>
        <c:tickLblPos val="nextTo"/>
        <c:crossAx val="162760192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20</c:v>
                </c:pt>
                <c:pt idx="1">
                  <c:v>28</c:v>
                </c:pt>
                <c:pt idx="2">
                  <c:v>50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FE-483D-8DBB-5941DB5D6610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FE-483D-8DBB-5941DB5D6610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50</c:v>
                </c:pt>
                <c:pt idx="1">
                  <c:v>5</c:v>
                </c:pt>
                <c:pt idx="2">
                  <c:v>40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FE-483D-8DBB-5941DB5D6610}"/>
            </c:ext>
          </c:extLst>
        </c:ser>
        <c:axId val="162813056"/>
        <c:axId val="162814592"/>
      </c:barChart>
      <c:catAx>
        <c:axId val="162813056"/>
        <c:scaling>
          <c:orientation val="minMax"/>
        </c:scaling>
        <c:axPos val="b"/>
        <c:numFmt formatCode="General" sourceLinked="0"/>
        <c:tickLblPos val="nextTo"/>
        <c:crossAx val="162814592"/>
        <c:crosses val="autoZero"/>
        <c:auto val="1"/>
        <c:lblAlgn val="ctr"/>
        <c:lblOffset val="100"/>
      </c:catAx>
      <c:valAx>
        <c:axId val="162814592"/>
        <c:scaling>
          <c:orientation val="minMax"/>
        </c:scaling>
        <c:axPos val="l"/>
        <c:majorGridlines/>
        <c:numFmt formatCode="General" sourceLinked="1"/>
        <c:tickLblPos val="nextTo"/>
        <c:crossAx val="162813056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38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E7-4FFB-8618-69E95D74382F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2E7-4FFB-8618-69E95D74382F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70</c:v>
                </c:pt>
                <c:pt idx="1">
                  <c:v>0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2E7-4FFB-8618-69E95D74382F}"/>
            </c:ext>
          </c:extLst>
        </c:ser>
        <c:axId val="162677888"/>
        <c:axId val="162679424"/>
      </c:barChart>
      <c:catAx>
        <c:axId val="162677888"/>
        <c:scaling>
          <c:orientation val="minMax"/>
        </c:scaling>
        <c:axPos val="b"/>
        <c:numFmt formatCode="General" sourceLinked="0"/>
        <c:tickLblPos val="nextTo"/>
        <c:crossAx val="162679424"/>
        <c:crosses val="autoZero"/>
        <c:auto val="1"/>
        <c:lblAlgn val="ctr"/>
        <c:lblOffset val="100"/>
      </c:catAx>
      <c:valAx>
        <c:axId val="162679424"/>
        <c:scaling>
          <c:orientation val="minMax"/>
        </c:scaling>
        <c:axPos val="l"/>
        <c:majorGridlines/>
        <c:numFmt formatCode="General" sourceLinked="1"/>
        <c:tickLblPos val="nextTo"/>
        <c:crossAx val="162677888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/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84</c:v>
                </c:pt>
                <c:pt idx="1">
                  <c:v>0</c:v>
                </c:pt>
                <c:pt idx="2">
                  <c:v>14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38-48F7-B114-AD5244DE61F4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38-48F7-B114-AD5244DE61F4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85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A38-48F7-B114-AD5244DE61F4}"/>
            </c:ext>
          </c:extLst>
        </c:ser>
        <c:axId val="153788800"/>
        <c:axId val="153790336"/>
      </c:barChart>
      <c:catAx>
        <c:axId val="153788800"/>
        <c:scaling>
          <c:orientation val="minMax"/>
        </c:scaling>
        <c:axPos val="b"/>
        <c:numFmt formatCode="General" sourceLinked="0"/>
        <c:tickLblPos val="nextTo"/>
        <c:crossAx val="153790336"/>
        <c:crosses val="autoZero"/>
        <c:auto val="1"/>
        <c:lblAlgn val="ctr"/>
        <c:lblOffset val="100"/>
      </c:catAx>
      <c:valAx>
        <c:axId val="153790336"/>
        <c:scaling>
          <c:orientation val="minMax"/>
        </c:scaling>
        <c:axPos val="l"/>
        <c:majorGridlines/>
        <c:numFmt formatCode="General" sourceLinked="1"/>
        <c:tickLblPos val="nextTo"/>
        <c:crossAx val="15378880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plotArea>
      <c:layout>
        <c:manualLayout>
          <c:layoutTarget val="inner"/>
          <c:xMode val="edge"/>
          <c:yMode val="edge"/>
          <c:x val="9.0724881458504616E-2"/>
          <c:y val="3.5742125984251971E-2"/>
          <c:w val="0.71195673599656273"/>
          <c:h val="0.73637524606299209"/>
        </c:manualLayout>
      </c:layout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58</c:v>
                </c:pt>
                <c:pt idx="1">
                  <c:v>12</c:v>
                </c:pt>
                <c:pt idx="2">
                  <c:v>28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35-4DFD-A45B-6A4AC59E1D3A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235-4DFD-A45B-6A4AC59E1D3A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55</c:v>
                </c:pt>
                <c:pt idx="1">
                  <c:v>0</c:v>
                </c:pt>
                <c:pt idx="2">
                  <c:v>35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235-4DFD-A45B-6A4AC59E1D3A}"/>
            </c:ext>
          </c:extLst>
        </c:ser>
        <c:axId val="162894976"/>
        <c:axId val="162896512"/>
      </c:barChart>
      <c:catAx>
        <c:axId val="162894976"/>
        <c:scaling>
          <c:orientation val="minMax"/>
        </c:scaling>
        <c:axPos val="b"/>
        <c:numFmt formatCode="General" sourceLinked="0"/>
        <c:tickLblPos val="nextTo"/>
        <c:crossAx val="162896512"/>
        <c:crosses val="autoZero"/>
        <c:auto val="1"/>
        <c:lblAlgn val="ctr"/>
        <c:lblOffset val="100"/>
      </c:catAx>
      <c:valAx>
        <c:axId val="162896512"/>
        <c:scaling>
          <c:orientation val="minMax"/>
        </c:scaling>
        <c:axPos val="l"/>
        <c:majorGridlines/>
        <c:numFmt formatCode="General" sourceLinked="1"/>
        <c:tickLblPos val="nextTo"/>
        <c:crossAx val="162894976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>
        <c:manualLayout>
          <c:layoutTarget val="inner"/>
          <c:xMode val="edge"/>
          <c:yMode val="edge"/>
          <c:x val="7.3998128706133953E-2"/>
          <c:y val="4.2055359268292701E-2"/>
          <c:w val="0.74933909303003832"/>
          <c:h val="0.75408415844318744"/>
        </c:manualLayout>
      </c:layout>
      <c:barChart>
        <c:barDir val="col"/>
        <c:grouping val="clustered"/>
        <c:ser>
          <c:idx val="0"/>
          <c:order val="0"/>
          <c:tx>
            <c:strRef>
              <c:f>Lapas1!$B$1</c:f>
              <c:strCache>
                <c:ptCount val="1"/>
                <c:pt idx="0">
                  <c:v>Mokiniai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66</c:v>
                </c:pt>
                <c:pt idx="1">
                  <c:v>10</c:v>
                </c:pt>
                <c:pt idx="2">
                  <c:v>22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0A-422D-961E-2F06C3C67ED6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0A-422D-961E-2F06C3C67ED6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Mokytojai</c:v>
                </c:pt>
              </c:strCache>
            </c:strRef>
          </c:tx>
          <c:dLbls>
            <c:showVal val="1"/>
          </c:dLbls>
          <c:cat>
            <c:strRef>
              <c:f>Lapas1!$A$2:$A$5</c:f>
              <c:strCache>
                <c:ptCount val="4"/>
                <c:pt idx="0">
                  <c:v>Taip</c:v>
                </c:pt>
                <c:pt idx="1">
                  <c:v>Ne</c:v>
                </c:pt>
                <c:pt idx="2">
                  <c:v>Ne visada</c:v>
                </c:pt>
                <c:pt idx="3">
                  <c:v>Neatsakė į klausimą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55</c:v>
                </c:pt>
                <c:pt idx="1">
                  <c:v>25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0A-422D-961E-2F06C3C67ED6}"/>
            </c:ext>
          </c:extLst>
        </c:ser>
        <c:axId val="153850240"/>
        <c:axId val="153851776"/>
      </c:barChart>
      <c:catAx>
        <c:axId val="153850240"/>
        <c:scaling>
          <c:orientation val="minMax"/>
        </c:scaling>
        <c:axPos val="b"/>
        <c:numFmt formatCode="General" sourceLinked="0"/>
        <c:tickLblPos val="nextTo"/>
        <c:crossAx val="153851776"/>
        <c:crosses val="autoZero"/>
        <c:auto val="1"/>
        <c:lblAlgn val="ctr"/>
        <c:lblOffset val="100"/>
      </c:catAx>
      <c:valAx>
        <c:axId val="153851776"/>
        <c:scaling>
          <c:orientation val="minMax"/>
        </c:scaling>
        <c:axPos val="l"/>
        <c:majorGridlines/>
        <c:numFmt formatCode="General" sourceLinked="1"/>
        <c:tickLblPos val="nextTo"/>
        <c:crossAx val="15385024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lt-LT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9BEB8-544D-46A1-B4BC-3E41E39990B2}" type="datetimeFigureOut">
              <a:rPr lang="lt-LT" smtClean="0"/>
              <a:pPr/>
              <a:t>2023-06-12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279B4-9303-4965-B26C-57B1A7EB6716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279B4-9303-4965-B26C-57B1A7EB6716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279B4-9303-4965-B26C-57B1A7EB6716}" type="slidenum">
              <a:rPr lang="lt-LT" smtClean="0"/>
              <a:pPr/>
              <a:t>7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2" name="Paantraštė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2DE05-0864-43BE-A742-FCBFD3CBBB7F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5C3AB8-7661-45B6-9F41-1C6B66656D46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99B100-2925-4625-BB75-3C542735DE8E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81145C-9B89-4480-8397-1DFDE3D22AA5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932E28-0511-478A-98FD-CEA029211381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C9129-5252-429B-8AC9-1DF633E27065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8471-5E1A-4616-9A60-7FC8ABBE6E74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3D859E-91C2-4D5C-ABE7-0DB2AE7AF900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B58318-F75D-4A33-A91F-FAFAF90C7672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FEBFF8-A92C-4B91-B987-1E994293DE87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27ABA5-98FC-4745-BACE-E055F05E4D5E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F33F435-E81A-4759-B73A-0860951DD72E}" type="datetime1">
              <a:rPr lang="lt-LT" smtClean="0"/>
              <a:pPr/>
              <a:t>2023-06-12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13756CA-5355-4DEE-B363-BB963F9245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7" r:id="rId1"/>
    <p:sldLayoutId id="2147484838" r:id="rId2"/>
    <p:sldLayoutId id="2147484839" r:id="rId3"/>
    <p:sldLayoutId id="2147484840" r:id="rId4"/>
    <p:sldLayoutId id="2147484841" r:id="rId5"/>
    <p:sldLayoutId id="2147484842" r:id="rId6"/>
    <p:sldLayoutId id="2147484843" r:id="rId7"/>
    <p:sldLayoutId id="2147484844" r:id="rId8"/>
    <p:sldLayoutId id="2147484845" r:id="rId9"/>
    <p:sldLayoutId id="2147484846" r:id="rId10"/>
    <p:sldLayoutId id="214748484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pklausa.lt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42910" y="5000636"/>
            <a:ext cx="8286808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3600" b="1" dirty="0" smtClean="0"/>
              <a:t>Veiklos </a:t>
            </a:r>
            <a:r>
              <a:rPr lang="lt-LT" sz="3600" b="1" dirty="0"/>
              <a:t>kokybės įsivertinimo ataskaita</a:t>
            </a:r>
            <a:r>
              <a:rPr lang="lt-LT" sz="3600" dirty="0"/>
              <a:t/>
            </a:r>
            <a:br>
              <a:rPr lang="lt-LT" sz="3600" dirty="0"/>
            </a:br>
            <a:endParaRPr lang="lt-LT" sz="36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285852" y="5286388"/>
            <a:ext cx="6858048" cy="928694"/>
          </a:xfrm>
        </p:spPr>
        <p:txBody>
          <a:bodyPr>
            <a:normAutofit fontScale="70000" lnSpcReduction="20000"/>
          </a:bodyPr>
          <a:lstStyle/>
          <a:p>
            <a:endParaRPr lang="lt-LT" b="1" dirty="0" smtClean="0"/>
          </a:p>
          <a:p>
            <a:endParaRPr lang="lt-LT" b="1" dirty="0"/>
          </a:p>
          <a:p>
            <a:pPr algn="ctr"/>
            <a:r>
              <a:rPr lang="lt-LT" sz="2900" b="1" dirty="0" smtClean="0">
                <a:latin typeface="+mj-lt"/>
              </a:rPr>
              <a:t> </a:t>
            </a:r>
            <a:r>
              <a:rPr lang="lt-LT" sz="2900" dirty="0" smtClean="0">
                <a:latin typeface="+mj-lt"/>
              </a:rPr>
              <a:t>2022-2023 m. m. </a:t>
            </a:r>
            <a:endParaRPr lang="lt-LT" sz="29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1071546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Zarasų r. Antazavės Juozo Gruodžio pagrindinė mokykla</a:t>
            </a:r>
            <a:endParaRPr lang="lt-LT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428868"/>
            <a:ext cx="3571900" cy="243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3100" b="1" dirty="0" smtClean="0"/>
              <a:t>Veiklos sritis, tema, veiklos rodiklis 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endParaRPr lang="lt-LT" b="1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1000100" y="1809984"/>
          <a:ext cx="7858180" cy="4235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309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62930">
                <a:tc>
                  <a:txBody>
                    <a:bodyPr/>
                    <a:lstStyle/>
                    <a:p>
                      <a:pPr>
                        <a:lnSpc>
                          <a:spcPts val="3120"/>
                        </a:lnSpc>
                      </a:pPr>
                      <a:r>
                        <a:rPr lang="lt-LT" sz="2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Sritis</a:t>
                      </a:r>
                      <a:endParaRPr lang="lt-LT" sz="2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120"/>
                        </a:lnSpc>
                        <a:buNone/>
                      </a:pPr>
                      <a:r>
                        <a:rPr lang="lt-LT" sz="26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2. Ugdymasis ir mokinių patirtys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6435">
                <a:tc>
                  <a:txBody>
                    <a:bodyPr/>
                    <a:lstStyle/>
                    <a:p>
                      <a:pPr>
                        <a:lnSpc>
                          <a:spcPts val="3120"/>
                        </a:lnSpc>
                      </a:pPr>
                      <a:r>
                        <a:rPr lang="lt-LT" sz="2600" b="1" dirty="0" smtClean="0">
                          <a:latin typeface="+mj-lt"/>
                        </a:rPr>
                        <a:t>Tema </a:t>
                      </a:r>
                      <a:endParaRPr lang="lt-LT" sz="2600" dirty="0"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lt-LT" sz="26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2.4. Vertinimas ugdant</a:t>
                      </a:r>
                      <a:endParaRPr kumimoji="0" lang="lt-LT" sz="26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85645">
                <a:tc>
                  <a:txBody>
                    <a:bodyPr/>
                    <a:lstStyle/>
                    <a:p>
                      <a:pPr>
                        <a:lnSpc>
                          <a:spcPts val="3120"/>
                        </a:lnSpc>
                      </a:pPr>
                      <a:r>
                        <a:rPr lang="lt-LT" sz="2600" b="1" dirty="0" smtClean="0">
                          <a:latin typeface="+mj-lt"/>
                        </a:rPr>
                        <a:t>Rodiklis</a:t>
                      </a:r>
                      <a:endParaRPr lang="lt-LT" sz="2600" dirty="0"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lt-LT" sz="26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2.4.2. Mokinių įsivertinimas (dialogas vertinant; įsivertinimas kaip savivoka) </a:t>
                      </a:r>
                    </a:p>
                    <a:p>
                      <a:pPr marL="514350" indent="-514350">
                        <a:lnSpc>
                          <a:spcPts val="3120"/>
                        </a:lnSpc>
                        <a:buNone/>
                      </a:pPr>
                      <a:endParaRPr lang="lt-LT" sz="2600" b="0" dirty="0"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715172" cy="928694"/>
          </a:xfrm>
        </p:spPr>
        <p:txBody>
          <a:bodyPr>
            <a:normAutofit/>
          </a:bodyPr>
          <a:lstStyle/>
          <a:p>
            <a:r>
              <a:rPr lang="lt-LT" b="1" dirty="0" smtClean="0"/>
              <a:t>Tyrimo nuostatos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42910" y="1785926"/>
            <a:ext cx="7858180" cy="1928826"/>
          </a:xfrm>
        </p:spPr>
        <p:txBody>
          <a:bodyPr>
            <a:normAutofit/>
          </a:bodyPr>
          <a:lstStyle/>
          <a:p>
            <a:pPr marL="0" indent="342900" algn="ctr"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>
                <a:latin typeface="+mj-lt"/>
              </a:rPr>
              <a:t>	</a:t>
            </a:r>
            <a:r>
              <a:rPr lang="lt-LT" sz="3200" dirty="0" smtClean="0">
                <a:latin typeface="+mj-lt"/>
              </a:rPr>
              <a:t>Įsivertinimo analizavimas ir naudojimas planuojant bei tobulinant mokyklos veiklą.</a:t>
            </a:r>
            <a:endParaRPr lang="lt-LT" sz="3200" dirty="0">
              <a:latin typeface="+mj-lt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3</a:t>
            </a:fld>
            <a:endParaRPr lang="lt-LT"/>
          </a:p>
        </p:txBody>
      </p:sp>
      <p:sp>
        <p:nvSpPr>
          <p:cNvPr id="31748" name="AutoShape 4" descr="Mokykla ir mokinys: ko siekiame ir ko tikimės (teminis puslapis „Mes“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1752" name="AutoShape 8" descr="Mokykla ir mokinys: ko siekiame ir ko tikimės (teminis puslapis „Mes“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1754" name="AutoShape 10" descr="Mokykla ir mokinys: ko siekiame ir ko tikimės (teminis puslapis „Mes“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31755" name="Picture 11" descr="C:\Users\IT_klase\Desktop\auditui 2022\1 pa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571876"/>
            <a:ext cx="3420709" cy="256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928670"/>
            <a:ext cx="7615262" cy="918418"/>
          </a:xfrm>
        </p:spPr>
        <p:txBody>
          <a:bodyPr vert="horz" lIns="0" rIns="0" bIns="0" anchor="b">
            <a:normAutofit/>
          </a:bodyPr>
          <a:lstStyle/>
          <a:p>
            <a:r>
              <a:rPr lang="lt-LT" b="1" dirty="0" smtClean="0"/>
              <a:t>Rodiklio paaiškinimas: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57224" y="2468880"/>
            <a:ext cx="8072494" cy="3960516"/>
          </a:xfrm>
        </p:spPr>
        <p:txBody>
          <a:bodyPr>
            <a:normAutofit fontScale="85000" lnSpcReduction="20000"/>
          </a:bodyPr>
          <a:lstStyle/>
          <a:p>
            <a:r>
              <a:rPr lang="lt-LT" b="1" dirty="0" smtClean="0">
                <a:latin typeface="+mj-lt"/>
              </a:rPr>
              <a:t>Dialogas vertinant</a:t>
            </a:r>
          </a:p>
          <a:p>
            <a:pPr>
              <a:buNone/>
            </a:pPr>
            <a:r>
              <a:rPr lang="lt-LT" b="1" dirty="0" smtClean="0">
                <a:latin typeface="+mj-lt"/>
              </a:rPr>
              <a:t/>
            </a:r>
            <a:br>
              <a:rPr lang="lt-LT" b="1" dirty="0" smtClean="0">
                <a:latin typeface="+mj-lt"/>
              </a:rPr>
            </a:br>
            <a:r>
              <a:rPr lang="lt-LT" dirty="0" smtClean="0">
                <a:latin typeface="+mj-lt"/>
              </a:rPr>
              <a:t>Vertinimas, pagrįstas mokytojo ir mokinio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dialogu apie mokymosi sėkmes ir nesėkmes,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procesą, rezultatus, moko mokinius savistabos,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savivaldos, įsivertinti savo ir vertinti kitų darbą.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Mokiniai įsitraukia į mokymosi pasiekimų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į(si)vertinimą, pažangos stebėjimą, pasiektų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rezultatų apmąstymą. Vertinimas skatina poslinkį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nuo išorinės link vidinės mokymosi motyvacijos.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4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8572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Rodiklio paaiškinimas:</a:t>
            </a:r>
            <a:r>
              <a:rPr lang="lt-LT" dirty="0" smtClean="0"/>
              <a:t>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14348" y="1935480"/>
            <a:ext cx="7972452" cy="4389120"/>
          </a:xfrm>
        </p:spPr>
        <p:txBody>
          <a:bodyPr>
            <a:normAutofit fontScale="85000" lnSpcReduction="20000"/>
          </a:bodyPr>
          <a:lstStyle/>
          <a:p>
            <a:r>
              <a:rPr lang="lt-LT" b="1" dirty="0" smtClean="0">
                <a:latin typeface="+mj-lt"/>
              </a:rPr>
              <a:t>Įsivertinimas kaip savivoka</a:t>
            </a:r>
          </a:p>
          <a:p>
            <a:pPr>
              <a:buNone/>
            </a:pPr>
            <a:r>
              <a:rPr lang="lt-LT" b="1" dirty="0" smtClean="0">
                <a:latin typeface="+mj-lt"/>
              </a:rPr>
              <a:t/>
            </a:r>
            <a:br>
              <a:rPr lang="lt-LT" b="1" dirty="0" smtClean="0">
                <a:latin typeface="+mj-lt"/>
              </a:rPr>
            </a:br>
            <a:r>
              <a:rPr lang="lt-LT" dirty="0" smtClean="0">
                <a:latin typeface="+mj-lt"/>
              </a:rPr>
              <a:t>Vertindami savo ir draugų atliktas užduotis,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kūrinius, idėjas ir pan., mokiniai geriau supranta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mąstymo ir mokymosi procesą, mokymosi būdus ir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savo mokymosi poreikius, lengviau juos paaiškina,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formuluoja klausimus ar prašo pagalbos mokantis.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Jie gali pateikti savo mokymosi sėkmių įrodymus,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labiau pasitiki savimi ir mažiau baiminasi klaidų,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prisiima daugiau atsakomybės už savo mokymąsi ir</a:t>
            </a:r>
            <a:br>
              <a:rPr lang="lt-LT" dirty="0" smtClean="0">
                <a:latin typeface="+mj-lt"/>
              </a:rPr>
            </a:br>
            <a:r>
              <a:rPr lang="lt-LT" dirty="0" smtClean="0">
                <a:latin typeface="+mj-lt"/>
              </a:rPr>
              <a:t>lengviau jį valdo.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5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1071546"/>
            <a:ext cx="6524620" cy="1000124"/>
          </a:xfrm>
        </p:spPr>
        <p:txBody>
          <a:bodyPr>
            <a:normAutofit fontScale="90000"/>
          </a:bodyPr>
          <a:lstStyle/>
          <a:p>
            <a:r>
              <a:rPr lang="lt-LT" i="1" dirty="0" smtClean="0"/>
              <a:t/>
            </a:r>
            <a:br>
              <a:rPr lang="lt-LT" i="1" dirty="0" smtClean="0"/>
            </a:br>
            <a:r>
              <a:rPr lang="lt-LT" sz="4900" b="1" dirty="0" smtClean="0"/>
              <a:t>Raktiniai žodžiai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4414" y="2643182"/>
            <a:ext cx="7358114" cy="214314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lt-LT" dirty="0" smtClean="0"/>
              <a:t>dialogas vertinant; </a:t>
            </a:r>
          </a:p>
          <a:p>
            <a:pPr>
              <a:buNone/>
            </a:pPr>
            <a:endParaRPr lang="lt-LT" dirty="0" smtClean="0"/>
          </a:p>
          <a:p>
            <a:pPr>
              <a:buFont typeface="Wingdings" pitchFamily="2" charset="2"/>
              <a:buChar char="v"/>
            </a:pPr>
            <a:r>
              <a:rPr lang="lt-LT" dirty="0" smtClean="0"/>
              <a:t>įsivertinimas kaip savivoka;</a:t>
            </a:r>
            <a:endParaRPr lang="lt-LT" b="1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6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86808" cy="1643074"/>
          </a:xfrm>
        </p:spPr>
        <p:txBody>
          <a:bodyPr>
            <a:noAutofit/>
          </a:bodyPr>
          <a:lstStyle/>
          <a:p>
            <a:pPr algn="ctr"/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endParaRPr lang="lt-LT" sz="28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1071538" y="2428868"/>
            <a:ext cx="7862150" cy="4214842"/>
          </a:xfrm>
        </p:spPr>
        <p:txBody>
          <a:bodyPr>
            <a:noAutofit/>
          </a:bodyPr>
          <a:lstStyle/>
          <a:p>
            <a:pPr marL="0" indent="342900">
              <a:buNone/>
            </a:pPr>
            <a:r>
              <a:rPr lang="lt-LT" sz="1800" dirty="0" smtClean="0"/>
              <a:t>Ne mažiau kaip </a:t>
            </a:r>
            <a:r>
              <a:rPr lang="lt-LT" sz="1800" b="1" dirty="0" smtClean="0"/>
              <a:t>100 procentų mokyklos mokytojų ir mokinių</a:t>
            </a:r>
            <a:br>
              <a:rPr lang="lt-LT" sz="1800" b="1" dirty="0" smtClean="0"/>
            </a:br>
            <a:r>
              <a:rPr lang="lt-LT" sz="1800" dirty="0" smtClean="0"/>
              <a:t>sutinka, kad mūsų mokykloje yra susitarta dėl vertinimo tvarkų,</a:t>
            </a:r>
            <a:br>
              <a:rPr lang="lt-LT" sz="1800" dirty="0" smtClean="0"/>
            </a:br>
            <a:r>
              <a:rPr lang="lt-LT" sz="1800" dirty="0" smtClean="0"/>
              <a:t>egzistuoja bendros vertinimo taisyklės, stiprinančios mokinių</a:t>
            </a:r>
            <a:br>
              <a:rPr lang="lt-LT" sz="1800" dirty="0" smtClean="0"/>
            </a:br>
            <a:r>
              <a:rPr lang="lt-LT" sz="1800" dirty="0" smtClean="0"/>
              <a:t>motyvaciją ir pasitikėjimą savo jėgomis. </a:t>
            </a:r>
          </a:p>
          <a:p>
            <a:pPr marL="0" indent="342900">
              <a:buNone/>
            </a:pPr>
            <a:r>
              <a:rPr lang="lt-LT" sz="1800" dirty="0" smtClean="0"/>
              <a:t>Visi mokytojai (</a:t>
            </a:r>
            <a:r>
              <a:rPr lang="lt-LT" sz="1800" b="1" dirty="0" smtClean="0"/>
              <a:t>100 procentų) </a:t>
            </a:r>
            <a:r>
              <a:rPr lang="lt-LT" sz="1800" dirty="0" smtClean="0"/>
              <a:t>skiria dėmesio tam, kad</a:t>
            </a:r>
            <a:br>
              <a:rPr lang="lt-LT" sz="1800" dirty="0" smtClean="0"/>
            </a:br>
            <a:r>
              <a:rPr lang="lt-LT" sz="1800" dirty="0" smtClean="0"/>
              <a:t>būtų laikomasi bendrų vertinimo tvarkų ir taisyklių bei mokslo metų</a:t>
            </a:r>
            <a:br>
              <a:rPr lang="lt-LT" sz="1800" dirty="0" smtClean="0"/>
            </a:br>
            <a:r>
              <a:rPr lang="lt-LT" sz="1800" dirty="0" smtClean="0"/>
              <a:t>pradžioje pasirašytinai supažindina mokinius su savo dalyko vertinimo</a:t>
            </a:r>
            <a:br>
              <a:rPr lang="lt-LT" sz="1800" dirty="0" smtClean="0"/>
            </a:br>
            <a:r>
              <a:rPr lang="lt-LT" sz="1800" dirty="0" smtClean="0"/>
              <a:t>tvarkomis. Visi mokiniai (</a:t>
            </a:r>
            <a:r>
              <a:rPr lang="lt-LT" sz="1800" b="1" dirty="0" smtClean="0"/>
              <a:t>100 procentų) </a:t>
            </a:r>
            <a:r>
              <a:rPr lang="lt-LT" sz="1800" dirty="0" smtClean="0"/>
              <a:t>mokslo metų pradžioje</a:t>
            </a:r>
            <a:br>
              <a:rPr lang="lt-LT" sz="1800" dirty="0" smtClean="0"/>
            </a:br>
            <a:r>
              <a:rPr lang="lt-LT" sz="1800" dirty="0" smtClean="0"/>
              <a:t>susipažįsta su dalykų vertinimo tvarkomis ir pasirašo instruktažų</a:t>
            </a:r>
            <a:br>
              <a:rPr lang="lt-LT" sz="1800" dirty="0" smtClean="0"/>
            </a:br>
            <a:r>
              <a:rPr lang="lt-LT" sz="1800" dirty="0" smtClean="0"/>
              <a:t>lapuose. Vertinimas yra pagrįstas mokytojo ir mokinio dialogu. Toks</a:t>
            </a:r>
            <a:br>
              <a:rPr lang="lt-LT" sz="1800" dirty="0" smtClean="0"/>
            </a:br>
            <a:r>
              <a:rPr lang="lt-LT" sz="1800" dirty="0" smtClean="0"/>
              <a:t>vertinimas moko moksleivius įsivertinti atliktą darbą ir vertinti kitų</a:t>
            </a:r>
            <a:br>
              <a:rPr lang="lt-LT" sz="1800" dirty="0" smtClean="0"/>
            </a:br>
            <a:r>
              <a:rPr lang="lt-LT" sz="1800" dirty="0" smtClean="0"/>
              <a:t>mokinių veiklą. Kiekvieno dalyko mokytojai ne rečiau kaip </a:t>
            </a:r>
            <a:r>
              <a:rPr lang="lt-LT" sz="1800" b="1" dirty="0" smtClean="0"/>
              <a:t>2 kartus</a:t>
            </a:r>
            <a:br>
              <a:rPr lang="lt-LT" sz="1800" b="1" dirty="0" smtClean="0"/>
            </a:br>
            <a:r>
              <a:rPr lang="lt-LT" sz="1800" dirty="0" smtClean="0"/>
              <a:t>per mokslo metus (I ir II pusmetį) skiria laiko pamokose aptarti su</a:t>
            </a:r>
            <a:br>
              <a:rPr lang="lt-LT" sz="1800" dirty="0" smtClean="0"/>
            </a:br>
            <a:r>
              <a:rPr lang="lt-LT" sz="1800" dirty="0" smtClean="0"/>
              <a:t>mokiniais jų pasiekimus ir pažangą (žodžiu, raštu).</a:t>
            </a:r>
            <a:br>
              <a:rPr lang="lt-LT" sz="1800" dirty="0" smtClean="0"/>
            </a:br>
            <a:endParaRPr lang="lt-LT" sz="1800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7</a:t>
            </a:fld>
            <a:endParaRPr lang="lt-LT"/>
          </a:p>
        </p:txBody>
      </p:sp>
      <p:sp>
        <p:nvSpPr>
          <p:cNvPr id="7" name="TextBox 6"/>
          <p:cNvSpPr txBox="1"/>
          <p:nvPr/>
        </p:nvSpPr>
        <p:spPr>
          <a:xfrm>
            <a:off x="1000100" y="571480"/>
            <a:ext cx="7358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Detalus </a:t>
            </a:r>
            <a:r>
              <a:rPr lang="lt-LT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rodiklio aprašymas </a:t>
            </a:r>
            <a:r>
              <a:rPr lang="lt-LT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lt-LT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lt-LT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Iliustracija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704088"/>
            <a:ext cx="7691462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ILIUSTRACIJA</a:t>
            </a:r>
            <a:r>
              <a:rPr lang="lt-LT" dirty="0" smtClean="0"/>
              <a:t>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8</a:t>
            </a:fld>
            <a:endParaRPr lang="lt-LT"/>
          </a:p>
        </p:txBody>
      </p:sp>
      <p:sp>
        <p:nvSpPr>
          <p:cNvPr id="4" name="TextBox 3"/>
          <p:cNvSpPr txBox="1"/>
          <p:nvPr/>
        </p:nvSpPr>
        <p:spPr>
          <a:xfrm>
            <a:off x="1071538" y="1500174"/>
            <a:ext cx="71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Visi mokytojai (</a:t>
            </a:r>
            <a:r>
              <a:rPr lang="lt-LT" b="1" dirty="0" smtClean="0"/>
              <a:t>100 procentų) </a:t>
            </a:r>
            <a:r>
              <a:rPr lang="lt-LT" dirty="0" smtClean="0"/>
              <a:t>stebi kiekvieno savo mokinio</a:t>
            </a:r>
            <a:br>
              <a:rPr lang="lt-LT" dirty="0" smtClean="0"/>
            </a:br>
            <a:r>
              <a:rPr lang="lt-LT" dirty="0" smtClean="0"/>
              <a:t>mokymosi procesą, sėkmes ir nesėkmes, rašo komentarus ir fiksuoja</a:t>
            </a:r>
            <a:br>
              <a:rPr lang="lt-LT" dirty="0" smtClean="0"/>
            </a:br>
            <a:r>
              <a:rPr lang="lt-LT" dirty="0" smtClean="0"/>
              <a:t>rezultatus. Visi mokytojai (</a:t>
            </a:r>
            <a:r>
              <a:rPr lang="lt-LT" b="1" dirty="0" smtClean="0"/>
              <a:t>100 procentų) </a:t>
            </a:r>
            <a:r>
              <a:rPr lang="lt-LT" dirty="0" smtClean="0"/>
              <a:t>pildo mokinių individualios pažangos </a:t>
            </a:r>
            <a:r>
              <a:rPr lang="lt-LT" dirty="0" err="1" smtClean="0"/>
              <a:t>stebėsenos</a:t>
            </a:r>
            <a:r>
              <a:rPr lang="lt-LT" dirty="0" smtClean="0"/>
              <a:t> lapus ir pateikia juos klasės vadovui</a:t>
            </a:r>
            <a:br>
              <a:rPr lang="lt-LT" dirty="0" smtClean="0"/>
            </a:br>
            <a:r>
              <a:rPr lang="lt-LT" dirty="0" smtClean="0"/>
              <a:t>mokslo metų pabaigoje. Visi mokytojai (</a:t>
            </a:r>
            <a:r>
              <a:rPr lang="lt-LT" b="1" dirty="0" smtClean="0"/>
              <a:t>100 procentų) </a:t>
            </a:r>
            <a:r>
              <a:rPr lang="lt-LT" dirty="0" smtClean="0"/>
              <a:t>savo dalyko</a:t>
            </a:r>
            <a:br>
              <a:rPr lang="lt-LT" dirty="0" smtClean="0"/>
            </a:br>
            <a:r>
              <a:rPr lang="lt-LT" dirty="0" smtClean="0"/>
              <a:t>pamokose suteikia mokiniams galimybę įsivertinti. Ne mažiau kaip</a:t>
            </a:r>
            <a:br>
              <a:rPr lang="lt-LT" dirty="0" smtClean="0"/>
            </a:br>
            <a:r>
              <a:rPr lang="lt-LT" b="1" dirty="0" smtClean="0"/>
              <a:t>100 procentų </a:t>
            </a:r>
            <a:r>
              <a:rPr lang="lt-LT" dirty="0" smtClean="0"/>
              <a:t>mokytojų savo pamokose suteikia mokiniams</a:t>
            </a:r>
            <a:br>
              <a:rPr lang="lt-LT" dirty="0" smtClean="0"/>
            </a:br>
            <a:r>
              <a:rPr lang="lt-LT" dirty="0" smtClean="0"/>
              <a:t>galimybę dalyvauti vertinant kitus mokinius.</a:t>
            </a:r>
            <a:br>
              <a:rPr lang="lt-LT" dirty="0" smtClean="0"/>
            </a:br>
            <a:r>
              <a:rPr lang="lt-LT" dirty="0" smtClean="0"/>
              <a:t>Mokyklos vadovas rūpinasi tuo, kad nutarimai dėl vertinimo tvarkų</a:t>
            </a:r>
            <a:br>
              <a:rPr lang="lt-LT" dirty="0" smtClean="0"/>
            </a:br>
            <a:r>
              <a:rPr lang="lt-LT" dirty="0" smtClean="0"/>
              <a:t>ir taisyklių būtų nuosekliai įgyvendinami. </a:t>
            </a:r>
            <a:br>
              <a:rPr lang="lt-LT" dirty="0" smtClean="0"/>
            </a:br>
            <a:endParaRPr lang="lt-LT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/>
        </p:nvGraphicFramePr>
        <p:xfrm>
          <a:off x="1142974" y="4786322"/>
          <a:ext cx="7786744" cy="1049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6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66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466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5752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i="0" dirty="0" smtClean="0">
                          <a:latin typeface="+mj-lt"/>
                        </a:rPr>
                        <a:t>Įsivertinimo lygiai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442">
                <a:tc>
                  <a:txBody>
                    <a:bodyPr/>
                    <a:lstStyle/>
                    <a:p>
                      <a:r>
                        <a:rPr lang="lt-LT" sz="1400" b="1" dirty="0" smtClean="0">
                          <a:latin typeface="+mj-lt"/>
                        </a:rPr>
                        <a:t>I lygis </a:t>
                      </a:r>
                      <a:endParaRPr lang="lt-L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400" b="1" dirty="0" smtClean="0">
                          <a:latin typeface="+mj-lt"/>
                        </a:rPr>
                        <a:t>II lygis. </a:t>
                      </a:r>
                      <a:endParaRPr lang="lt-L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400" b="1" dirty="0" smtClean="0">
                          <a:latin typeface="+mj-lt"/>
                        </a:rPr>
                        <a:t>III lygis </a:t>
                      </a:r>
                      <a:endParaRPr lang="lt-L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400" b="1" dirty="0" smtClean="0">
                          <a:latin typeface="+mj-lt"/>
                        </a:rPr>
                        <a:t>IV lygis </a:t>
                      </a:r>
                      <a:endParaRPr lang="lt-LT" sz="1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8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 smtClean="0">
                          <a:latin typeface="+mj-lt"/>
                        </a:rPr>
                        <a:t>1</a:t>
                      </a:r>
                      <a:r>
                        <a:rPr kumimoji="0" lang="lt-LT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lt-LT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1400" b="1" dirty="0" smtClean="0">
                          <a:latin typeface="+mj-lt"/>
                        </a:rPr>
                        <a:t>-25 %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 smtClean="0">
                          <a:latin typeface="+mj-lt"/>
                        </a:rPr>
                        <a:t>26</a:t>
                      </a:r>
                      <a:r>
                        <a:rPr kumimoji="0" lang="lt-LT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lt-LT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1400" b="1" dirty="0" smtClean="0">
                          <a:latin typeface="+mj-lt"/>
                        </a:rPr>
                        <a:t>-50 %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 smtClean="0">
                          <a:latin typeface="+mj-lt"/>
                        </a:rPr>
                        <a:t>51</a:t>
                      </a:r>
                      <a:r>
                        <a:rPr kumimoji="0" lang="lt-LT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lt-LT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1400" b="1" dirty="0" smtClean="0">
                          <a:latin typeface="+mj-lt"/>
                        </a:rPr>
                        <a:t>-80 %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 smtClean="0">
                          <a:latin typeface="+mj-lt"/>
                        </a:rPr>
                        <a:t>81</a:t>
                      </a:r>
                      <a:r>
                        <a:rPr kumimoji="0" lang="lt-LT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lt-LT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1400" b="1" dirty="0" smtClean="0">
                          <a:latin typeface="+mj-lt"/>
                        </a:rPr>
                        <a:t>-100 %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9</a:t>
            </a:fld>
            <a:endParaRPr lang="lt-LT"/>
          </a:p>
        </p:txBody>
      </p:sp>
      <p:sp>
        <p:nvSpPr>
          <p:cNvPr id="6" name="TextBox 5"/>
          <p:cNvSpPr txBox="1"/>
          <p:nvPr/>
        </p:nvSpPr>
        <p:spPr>
          <a:xfrm>
            <a:off x="1357290" y="3000372"/>
            <a:ext cx="478634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lt-LT" sz="2400" b="1" dirty="0" smtClean="0"/>
              <a:t>DOKUMENTŲ ANALIZĖ</a:t>
            </a:r>
          </a:p>
          <a:p>
            <a:pPr>
              <a:buFont typeface="Wingdings" pitchFamily="2" charset="2"/>
              <a:buChar char="v"/>
            </a:pPr>
            <a:endParaRPr lang="lt-LT" sz="2400" b="1" dirty="0" smtClean="0"/>
          </a:p>
          <a:p>
            <a:pPr>
              <a:buFont typeface="Wingdings" pitchFamily="2" charset="2"/>
              <a:buChar char="v"/>
            </a:pPr>
            <a:r>
              <a:rPr lang="lt-LT" sz="2400" b="1" dirty="0" smtClean="0"/>
              <a:t>APKLAUSOS (žodžiu, raštu)</a:t>
            </a:r>
          </a:p>
          <a:p>
            <a:pPr>
              <a:buFont typeface="Wingdings" pitchFamily="2" charset="2"/>
              <a:buChar char="v"/>
            </a:pPr>
            <a:endParaRPr lang="lt-LT" sz="2400" b="1" dirty="0" smtClean="0"/>
          </a:p>
          <a:p>
            <a:r>
              <a:rPr lang="lt-LT" b="1" dirty="0" smtClean="0">
                <a:solidFill>
                  <a:srgbClr val="FF0000"/>
                </a:solidFill>
              </a:rPr>
              <a:t/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/>
              <a:t/>
            </a:r>
            <a:br>
              <a:rPr lang="lt-LT" b="1" dirty="0" smtClean="0"/>
            </a:b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857232"/>
            <a:ext cx="7572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PASIRINKTI ĮSIVERTINIMO</a:t>
            </a:r>
            <a:br>
              <a:rPr lang="lt-LT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lt-LT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METODAI: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274320"/>
            <a:ext cx="7933588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 ŠALTINIAI:</a:t>
            </a:r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10</a:t>
            </a:fld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1214414" y="2357430"/>
            <a:ext cx="72866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Mokinių ir mokytojų anketos ir apklausos rezultatai;</a:t>
            </a:r>
            <a:br>
              <a:rPr lang="lt-LT" sz="2800" b="1" dirty="0" smtClean="0"/>
            </a:br>
            <a:r>
              <a:rPr lang="lt-LT" sz="2800" b="1" dirty="0" smtClean="0"/>
              <a:t>Mokinių kompetencijų įsivertinimo anketos;</a:t>
            </a:r>
            <a:br>
              <a:rPr lang="lt-LT" sz="2800" b="1" dirty="0" smtClean="0"/>
            </a:br>
            <a:r>
              <a:rPr lang="lt-LT" sz="2800" b="1" dirty="0" smtClean="0"/>
              <a:t>Mokinių asmeninės pažangos stebėsenos lapai;</a:t>
            </a:r>
          </a:p>
          <a:p>
            <a:r>
              <a:rPr lang="lt-LT" sz="2800" b="1" dirty="0" smtClean="0"/>
              <a:t>Įrašai el. </a:t>
            </a:r>
            <a:r>
              <a:rPr lang="lt-LT" sz="2800" b="1" dirty="0" err="1" smtClean="0"/>
              <a:t>Tamo</a:t>
            </a:r>
            <a:r>
              <a:rPr lang="lt-LT" sz="2800" b="1" dirty="0" smtClean="0"/>
              <a:t> dienyne.</a:t>
            </a:r>
          </a:p>
          <a:p>
            <a:r>
              <a:rPr lang="lt-LT" sz="2800" b="1" dirty="0" smtClean="0"/>
              <a:t>Ilgalaikiai, teminiai dalykų planai.</a:t>
            </a:r>
          </a:p>
          <a:p>
            <a:endParaRPr lang="lt-LT" sz="2800" dirty="0" smtClean="0"/>
          </a:p>
          <a:p>
            <a:r>
              <a:rPr lang="lt-LT" sz="2800" dirty="0" smtClean="0">
                <a:solidFill>
                  <a:srgbClr val="FF0000"/>
                </a:solidFill>
              </a:rPr>
              <a:t> </a:t>
            </a:r>
            <a:endParaRPr lang="lt-LT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920062" cy="1143008"/>
          </a:xfrm>
        </p:spPr>
        <p:txBody>
          <a:bodyPr>
            <a:noAutofit/>
          </a:bodyPr>
          <a:lstStyle/>
          <a:p>
            <a:r>
              <a:rPr lang="lt-LT" sz="4400" b="1" dirty="0" smtClean="0"/>
              <a:t/>
            </a:r>
            <a:br>
              <a:rPr lang="lt-LT" sz="4400" b="1" dirty="0" smtClean="0"/>
            </a:br>
            <a:r>
              <a:rPr lang="lt-LT" sz="4400" b="1" dirty="0" smtClean="0"/>
              <a:t/>
            </a:r>
            <a:br>
              <a:rPr lang="lt-LT" sz="4400" b="1" dirty="0" smtClean="0"/>
            </a:br>
            <a:r>
              <a:rPr lang="lt-LT" sz="4400" b="1" dirty="0" smtClean="0"/>
              <a:t/>
            </a:r>
            <a:br>
              <a:rPr lang="lt-LT" sz="4400" b="1" dirty="0" smtClean="0"/>
            </a:br>
            <a:r>
              <a:rPr lang="lt-LT" sz="4000" b="1" dirty="0" smtClean="0"/>
              <a:t>Bendri anketinės apklausos duomenys</a:t>
            </a:r>
            <a:endParaRPr lang="lt-LT" sz="4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57290" y="2928934"/>
            <a:ext cx="7215238" cy="3525831"/>
          </a:xfrm>
        </p:spPr>
        <p:txBody>
          <a:bodyPr>
            <a:normAutofit/>
          </a:bodyPr>
          <a:lstStyle/>
          <a:p>
            <a:pPr marL="0" indent="342900">
              <a:spcBef>
                <a:spcPts val="0"/>
              </a:spcBef>
              <a:buNone/>
            </a:pPr>
            <a:r>
              <a:rPr lang="lt-LT" dirty="0">
                <a:latin typeface="+mj-lt"/>
              </a:rPr>
              <a:t> </a:t>
            </a:r>
            <a:r>
              <a:rPr lang="lt-LT" sz="2400" dirty="0" smtClean="0">
                <a:latin typeface="+mj-lt"/>
              </a:rPr>
              <a:t>Anketinė apklausa buvo atliekama svetainėje </a:t>
            </a:r>
            <a:r>
              <a:rPr lang="lt-LT" sz="2400" u="sng" dirty="0">
                <a:latin typeface="+mj-lt"/>
                <a:hlinkClick r:id="rId2"/>
              </a:rPr>
              <a:t>https://apklausa.lt</a:t>
            </a:r>
            <a:r>
              <a:rPr lang="lt-LT" sz="2400" u="sng" dirty="0" smtClean="0">
                <a:latin typeface="+mj-lt"/>
                <a:hlinkClick r:id="rId2"/>
              </a:rPr>
              <a:t>/</a:t>
            </a:r>
            <a:r>
              <a:rPr lang="lt-LT" sz="2400" u="sng" dirty="0" smtClean="0">
                <a:latin typeface="+mj-lt"/>
              </a:rPr>
              <a:t> </a:t>
            </a:r>
            <a:endParaRPr lang="lt-LT" sz="2400" dirty="0">
              <a:latin typeface="+mj-lt"/>
            </a:endParaRPr>
          </a:p>
          <a:p>
            <a:pPr marL="0" indent="342900">
              <a:spcBef>
                <a:spcPts val="0"/>
              </a:spcBef>
              <a:buNone/>
            </a:pPr>
            <a:r>
              <a:rPr lang="lt-LT" sz="2400" dirty="0" smtClean="0">
                <a:latin typeface="+mj-lt"/>
              </a:rPr>
              <a:t> (dalyvavo 5-10</a:t>
            </a:r>
            <a:r>
              <a:rPr lang="lt-LT" sz="24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lt-LT" sz="2400" dirty="0">
                <a:latin typeface="+mj-lt"/>
              </a:rPr>
              <a:t>klasių mokiniai, </a:t>
            </a:r>
            <a:r>
              <a:rPr lang="lt-LT" sz="2400" dirty="0" smtClean="0">
                <a:latin typeface="+mj-lt"/>
              </a:rPr>
              <a:t>mokyklos </a:t>
            </a:r>
            <a:r>
              <a:rPr lang="lt-LT" sz="2400" dirty="0">
                <a:latin typeface="+mj-lt"/>
              </a:rPr>
              <a:t>mokytojai</a:t>
            </a:r>
            <a:r>
              <a:rPr lang="lt-LT" sz="2400" dirty="0" smtClean="0">
                <a:latin typeface="+mj-lt"/>
              </a:rPr>
              <a:t>)</a:t>
            </a:r>
          </a:p>
          <a:p>
            <a:pPr marL="0" indent="342900">
              <a:spcBef>
                <a:spcPts val="0"/>
              </a:spcBef>
              <a:buNone/>
            </a:pPr>
            <a:endParaRPr lang="lt-LT" sz="2400" dirty="0">
              <a:latin typeface="+mj-lt"/>
            </a:endParaRPr>
          </a:p>
          <a:p>
            <a:pPr marL="0" indent="342900">
              <a:spcBef>
                <a:spcPts val="0"/>
              </a:spcBef>
              <a:buNone/>
            </a:pPr>
            <a:r>
              <a:rPr lang="lt-LT" sz="2400" dirty="0">
                <a:latin typeface="+mj-lt"/>
              </a:rPr>
              <a:t>Mokytojams išsiųsta </a:t>
            </a:r>
            <a:r>
              <a:rPr lang="lt-LT" sz="2400" dirty="0" smtClean="0">
                <a:latin typeface="+mj-lt"/>
              </a:rPr>
              <a:t>21 anketa. </a:t>
            </a:r>
            <a:r>
              <a:rPr lang="lt-LT" sz="2400" dirty="0">
                <a:latin typeface="+mj-lt"/>
              </a:rPr>
              <a:t>Iš viso atsakė </a:t>
            </a:r>
            <a:r>
              <a:rPr lang="lt-LT" sz="2400" dirty="0" smtClean="0">
                <a:latin typeface="+mj-lt"/>
              </a:rPr>
              <a:t>20. </a:t>
            </a:r>
          </a:p>
          <a:p>
            <a:pPr marL="0" indent="342900">
              <a:spcBef>
                <a:spcPts val="0"/>
              </a:spcBef>
              <a:buNone/>
            </a:pPr>
            <a:endParaRPr lang="lt-LT" sz="2400" dirty="0">
              <a:latin typeface="+mj-lt"/>
            </a:endParaRPr>
          </a:p>
          <a:p>
            <a:pPr marL="0" indent="342900">
              <a:spcBef>
                <a:spcPts val="0"/>
              </a:spcBef>
              <a:buNone/>
            </a:pPr>
            <a:r>
              <a:rPr lang="lt-LT" sz="2400" dirty="0">
                <a:latin typeface="+mj-lt"/>
              </a:rPr>
              <a:t>Mokiniams </a:t>
            </a:r>
            <a:r>
              <a:rPr lang="lt-LT" sz="2400" dirty="0" smtClean="0">
                <a:latin typeface="+mj-lt"/>
              </a:rPr>
              <a:t>išsiųsta 58 anketos. </a:t>
            </a:r>
            <a:r>
              <a:rPr lang="lt-LT" sz="2400" dirty="0">
                <a:latin typeface="+mj-lt"/>
              </a:rPr>
              <a:t>Iš viso atsakė </a:t>
            </a:r>
            <a:r>
              <a:rPr lang="lt-LT" sz="2400" dirty="0" smtClean="0">
                <a:latin typeface="+mj-lt"/>
              </a:rPr>
              <a:t>50. </a:t>
            </a:r>
          </a:p>
          <a:p>
            <a:pPr>
              <a:buNone/>
            </a:pPr>
            <a:endParaRPr lang="lt-LT" dirty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11</a:t>
            </a:fld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85852" y="571480"/>
            <a:ext cx="7358114" cy="1571636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Mokytojų ir mokinių apklausos rezultatai</a:t>
            </a:r>
            <a:endParaRPr lang="lt-LT" sz="4000" b="1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12</a:t>
            </a:fld>
            <a:endParaRPr lang="lt-LT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214414" y="2285992"/>
            <a:ext cx="742955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823913" fontAlgn="base">
              <a:spcBef>
                <a:spcPct val="0"/>
              </a:spcBef>
              <a:spcAft>
                <a:spcPct val="0"/>
              </a:spcAft>
            </a:pPr>
            <a:r>
              <a:rPr kumimoji="0" lang="lt-LT" sz="24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Aukščiausios vertės mokytojų ir mokinių apklausoje buvo nustatytos atsižvelgiant į  atsakymus — </a:t>
            </a:r>
            <a:r>
              <a:rPr lang="lt-LT" sz="2400" dirty="0" smtClean="0">
                <a:latin typeface="+mj-lt"/>
                <a:ea typeface="Calibri" pitchFamily="34" charset="0"/>
                <a:cs typeface="Times New Roman" pitchFamily="18" charset="0"/>
              </a:rPr>
              <a:t>,,Taip”</a:t>
            </a:r>
            <a:r>
              <a:rPr kumimoji="0" lang="lt-LT" sz="24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, surinkusius nuo 80</a:t>
            </a:r>
            <a:r>
              <a:rPr lang="lt-LT" sz="2400" dirty="0" smtClean="0"/>
              <a:t>%</a:t>
            </a:r>
            <a:r>
              <a:rPr kumimoji="0" lang="lt-LT" sz="24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 iki 100</a:t>
            </a:r>
            <a:r>
              <a:rPr lang="lt-LT" sz="2400" dirty="0" smtClean="0"/>
              <a:t>%.</a:t>
            </a:r>
            <a:r>
              <a:rPr kumimoji="0" lang="lt-LT" sz="24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  </a:t>
            </a:r>
          </a:p>
          <a:p>
            <a:pPr indent="823913" fontAlgn="base">
              <a:spcBef>
                <a:spcPct val="0"/>
              </a:spcBef>
              <a:spcAft>
                <a:spcPct val="0"/>
              </a:spcAft>
            </a:pPr>
            <a:r>
              <a:rPr lang="lt-LT" sz="2400" dirty="0" smtClean="0">
                <a:latin typeface="+mj-lt"/>
              </a:rPr>
              <a:t>Žemiausios vertės mokytojų ir mokinių apklausoje buvo nustatytos atsižvelgiant į atsakymus ,,Ne", surinkusius nuo 10</a:t>
            </a:r>
            <a:r>
              <a:rPr lang="lt-LT" sz="2400" dirty="0" smtClean="0"/>
              <a:t>%</a:t>
            </a:r>
            <a:r>
              <a:rPr lang="lt-LT" sz="2400" dirty="0" smtClean="0">
                <a:latin typeface="+mj-lt"/>
              </a:rPr>
              <a:t> iki 100</a:t>
            </a:r>
            <a:r>
              <a:rPr lang="lt-LT" sz="2400" dirty="0" smtClean="0"/>
              <a:t>%.</a:t>
            </a:r>
            <a:endParaRPr lang="lt-LT" sz="2400" dirty="0" smtClean="0">
              <a:latin typeface="+mj-lt"/>
            </a:endParaRPr>
          </a:p>
          <a:p>
            <a:pPr marL="0" marR="0" lvl="0" indent="8239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7658096" cy="857256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714488"/>
            <a:ext cx="7358114" cy="4714908"/>
          </a:xfrm>
        </p:spPr>
        <p:txBody>
          <a:bodyPr>
            <a:noAutofit/>
          </a:bodyPr>
          <a:lstStyle/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Dalyvavo 95 procentai mokytojų.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1.  Ar mokslo metų pradžioje pamokose supažindinate savo mokinius su dalykų vertinimo kriterijais?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100 proc.</a:t>
            </a:r>
          </a:p>
          <a:p>
            <a:pPr marL="0" lvl="2" indent="246888">
              <a:spcBef>
                <a:spcPts val="0"/>
              </a:spcBef>
              <a:buNone/>
            </a:pPr>
            <a:endParaRPr lang="lt-LT" sz="1600" b="1" dirty="0" smtClean="0"/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13</a:t>
            </a:fld>
            <a:endParaRPr lang="lt-LT"/>
          </a:p>
        </p:txBody>
      </p:sp>
      <p:pic>
        <p:nvPicPr>
          <p:cNvPr id="51223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286124"/>
            <a:ext cx="33623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1422082"/>
          </a:xfrm>
        </p:spPr>
        <p:txBody>
          <a:bodyPr>
            <a:normAutofit/>
          </a:bodyPr>
          <a:lstStyle/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>2. Ar jums atrodo aiškūs jūsų dėstomo dalyko vertinimo kriterijai?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95 proc.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1600" b="1" dirty="0" smtClean="0"/>
              <a:t>Ne – 0 proc. 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1600" b="1" dirty="0" smtClean="0"/>
              <a:t>Ne visada – 5 proc.</a:t>
            </a:r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14</a:t>
            </a:fld>
            <a:endParaRPr lang="lt-L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786190"/>
            <a:ext cx="29622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1993586"/>
          </a:xfrm>
        </p:spPr>
        <p:txBody>
          <a:bodyPr>
            <a:normAutofit lnSpcReduction="10000"/>
          </a:bodyPr>
          <a:lstStyle/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>3.  Ar informuojate savo mokinius apie kontrolinio darbo ( testo, kito atsiskaitymo</a:t>
            </a:r>
            <a:br>
              <a:rPr lang="lt-LT" sz="1600" b="1" dirty="0" smtClean="0"/>
            </a:br>
            <a:r>
              <a:rPr lang="lt-LT" sz="1600" b="1" dirty="0" smtClean="0"/>
              <a:t>raštu) kiekvienos užduoties vertinimą?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70 proc.</a:t>
            </a:r>
            <a:br>
              <a:rPr lang="lt-LT" sz="1600" b="1" dirty="0" smtClean="0"/>
            </a:br>
            <a:r>
              <a:rPr lang="lt-LT" sz="1600" b="1" dirty="0" smtClean="0"/>
              <a:t>Ne – 0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25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15</a:t>
            </a:fld>
            <a:endParaRPr lang="lt-LT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857628"/>
            <a:ext cx="303847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072362" cy="4389120"/>
          </a:xfrm>
        </p:spPr>
        <p:txBody>
          <a:bodyPr>
            <a:normAutofit/>
          </a:bodyPr>
          <a:lstStyle/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4. Ar, jūsų nuomone, įsivertinimas pamokose padeda mokiniams labiau pasitikėti savimi?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50 proc.</a:t>
            </a:r>
            <a:br>
              <a:rPr lang="lt-LT" sz="1600" b="1" dirty="0" smtClean="0"/>
            </a:br>
            <a:r>
              <a:rPr lang="lt-LT" sz="1600" b="1" dirty="0" smtClean="0"/>
              <a:t>Ne – 0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45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r>
              <a:rPr lang="lt-LT" sz="1600" dirty="0" smtClean="0"/>
              <a:t> 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16</a:t>
            </a:fld>
            <a:endParaRPr lang="lt-LT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714752"/>
            <a:ext cx="33623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1922148"/>
          </a:xfrm>
        </p:spPr>
        <p:txBody>
          <a:bodyPr>
            <a:normAutofit lnSpcReduction="10000"/>
          </a:bodyPr>
          <a:lstStyle/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>5. Ar, jūsų nuomone, įsivertinimas pamokose padeda mokiniams prisiimti daugiau atsakomybės už savo mokymąsi?</a:t>
            </a:r>
          </a:p>
          <a:p>
            <a:pPr marL="0" lvl="2" indent="246888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50 proc.</a:t>
            </a:r>
            <a:br>
              <a:rPr lang="lt-LT" sz="1600" b="1" dirty="0" smtClean="0"/>
            </a:br>
            <a:r>
              <a:rPr lang="lt-LT" sz="1600" b="1" dirty="0" smtClean="0"/>
              <a:t>Ne – 5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40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r>
              <a:rPr lang="lt-LT" sz="1600" dirty="0" smtClean="0"/>
              <a:t> </a:t>
            </a:r>
            <a:br>
              <a:rPr lang="lt-LT" sz="1600" dirty="0" smtClean="0"/>
            </a:br>
            <a:endParaRPr lang="lt-LT" sz="1600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17</a:t>
            </a:fld>
            <a:endParaRPr lang="lt-LT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857628"/>
            <a:ext cx="31527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2207900"/>
          </a:xfrm>
        </p:spPr>
        <p:txBody>
          <a:bodyPr>
            <a:normAutofit fontScale="77500" lnSpcReduction="20000"/>
          </a:bodyPr>
          <a:lstStyle/>
          <a:p>
            <a:pPr marL="0" lvl="2" indent="0">
              <a:buNone/>
            </a:pPr>
            <a:r>
              <a:rPr lang="lt-LT" sz="1900" b="1" dirty="0" smtClean="0"/>
              <a:t/>
            </a:r>
            <a:br>
              <a:rPr lang="lt-LT" sz="1900" b="1" dirty="0" smtClean="0"/>
            </a:br>
            <a:r>
              <a:rPr lang="lt-LT" sz="1900" b="1" dirty="0" smtClean="0"/>
              <a:t>6. Ar, jūsų nuomone, įsivertinimas pamokose padeda mokiniams pasiekti geresnių rezultatų?</a:t>
            </a:r>
          </a:p>
          <a:p>
            <a:pPr marL="0" lvl="2" indent="0">
              <a:buNone/>
            </a:pPr>
            <a:r>
              <a:rPr lang="lt-LT" sz="1900" b="1" dirty="0" smtClean="0"/>
              <a:t/>
            </a:r>
            <a:br>
              <a:rPr lang="lt-LT" sz="1900" b="1" dirty="0" smtClean="0"/>
            </a:br>
            <a:r>
              <a:rPr lang="lt-LT" sz="1900" b="1" dirty="0" smtClean="0"/>
              <a:t>Taip – 55 proc.</a:t>
            </a:r>
            <a:br>
              <a:rPr lang="lt-LT" sz="1900" b="1" dirty="0" smtClean="0"/>
            </a:br>
            <a:r>
              <a:rPr lang="lt-LT" sz="1900" b="1" dirty="0" smtClean="0"/>
              <a:t>Ne – 0 proc.</a:t>
            </a:r>
            <a:r>
              <a:rPr lang="lt-LT" sz="1900" dirty="0" smtClean="0"/>
              <a:t> </a:t>
            </a:r>
          </a:p>
          <a:p>
            <a:pPr marL="0" lvl="2" indent="0">
              <a:buNone/>
            </a:pPr>
            <a:r>
              <a:rPr lang="lt-LT" sz="1900" b="1" dirty="0" smtClean="0"/>
              <a:t>Ne visada– 40 proc.</a:t>
            </a:r>
            <a:br>
              <a:rPr lang="lt-LT" sz="1900" b="1" dirty="0" smtClean="0"/>
            </a:br>
            <a:r>
              <a:rPr lang="lt-LT" sz="1900" b="1" dirty="0" smtClean="0"/>
              <a:t>Neatsakė į klausimą – 5 proc.</a:t>
            </a:r>
            <a:r>
              <a:rPr lang="lt-LT" sz="1900" dirty="0" smtClean="0"/>
              <a:t> </a:t>
            </a:r>
          </a:p>
          <a:p>
            <a:pPr marL="0" lvl="2" indent="0">
              <a:buNone/>
            </a:pPr>
            <a:r>
              <a:rPr lang="lt-LT" sz="1900" b="1" dirty="0" smtClean="0"/>
              <a:t/>
            </a:r>
            <a:br>
              <a:rPr lang="lt-LT" sz="1900" b="1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18</a:t>
            </a:fld>
            <a:endParaRPr lang="lt-LT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876"/>
            <a:ext cx="33623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19</a:t>
            </a:fld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1071538" y="2143116"/>
            <a:ext cx="57864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buNone/>
            </a:pPr>
            <a:r>
              <a:rPr lang="lt-LT" sz="1600" b="1" dirty="0" smtClean="0"/>
              <a:t>7. Ar jūsų pamokų metu mokiniai įsitraukia į kitų mokinių vertinimą?</a:t>
            </a:r>
          </a:p>
          <a:p>
            <a:pPr marL="0" lvl="2" indent="0"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50 proc.</a:t>
            </a:r>
            <a:br>
              <a:rPr lang="lt-LT" sz="1600" b="1" dirty="0" smtClean="0"/>
            </a:br>
            <a:r>
              <a:rPr lang="lt-LT" sz="1600" b="1" dirty="0" smtClean="0"/>
              <a:t>Ne – 5 proc.</a:t>
            </a:r>
            <a:r>
              <a:rPr lang="lt-LT" sz="1600" dirty="0" smtClean="0"/>
              <a:t> </a:t>
            </a:r>
          </a:p>
          <a:p>
            <a:pPr marL="0" lvl="2" indent="0">
              <a:buNone/>
            </a:pPr>
            <a:r>
              <a:rPr lang="lt-LT" sz="1600" b="1" dirty="0" smtClean="0"/>
              <a:t>Ne visada– 40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r>
              <a:rPr lang="lt-LT" sz="1600" dirty="0" smtClean="0"/>
              <a:t> </a:t>
            </a:r>
            <a:endParaRPr lang="lt-LT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857628"/>
            <a:ext cx="32766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2285992"/>
            <a:ext cx="7615262" cy="2571768"/>
          </a:xfrm>
        </p:spPr>
        <p:txBody>
          <a:bodyPr>
            <a:normAutofit/>
          </a:bodyPr>
          <a:lstStyle/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8. Ar vertindami savo ir kitų mokinių atliktas užduotis, idėjas mokiniai geriau supranta mokymosi procesą?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 Taip – 70 proc.</a:t>
            </a:r>
            <a:br>
              <a:rPr lang="lt-LT" sz="1600" b="1" dirty="0" smtClean="0"/>
            </a:br>
            <a:r>
              <a:rPr lang="lt-LT" sz="1600" b="1" dirty="0" smtClean="0"/>
              <a:t>Ne – 0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25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r>
              <a:rPr lang="lt-LT" sz="1600" dirty="0" smtClean="0"/>
              <a:t> </a:t>
            </a:r>
          </a:p>
          <a:p>
            <a:pPr lvl="2" indent="0">
              <a:spcBef>
                <a:spcPts val="0"/>
              </a:spcBef>
              <a:buNone/>
            </a:pPr>
            <a:endParaRPr lang="lt-LT" sz="16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lt-LT" sz="1600" dirty="0" smtClean="0"/>
              <a:t/>
            </a:r>
            <a:br>
              <a:rPr lang="lt-LT" sz="1600" dirty="0" smtClean="0"/>
            </a:b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20</a:t>
            </a:fld>
            <a:endParaRPr lang="lt-LT"/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500438"/>
            <a:ext cx="30861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177927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9. Ar naudojate kaupiamojo vertinimo sistemą ? </a:t>
            </a:r>
          </a:p>
          <a:p>
            <a:pPr indent="0">
              <a:spcBef>
                <a:spcPts val="0"/>
              </a:spcBef>
              <a:buNone/>
            </a:pPr>
            <a:endParaRPr lang="lt-LT" sz="1600" b="1" dirty="0" smtClean="0"/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Taip – 85 proc.</a:t>
            </a:r>
            <a:br>
              <a:rPr lang="lt-LT" sz="1600" b="1" dirty="0" smtClean="0"/>
            </a:br>
            <a:r>
              <a:rPr lang="lt-LT" sz="1600" b="1" dirty="0" smtClean="0"/>
              <a:t>Ne – 5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5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r>
              <a:rPr lang="lt-LT" sz="1600" dirty="0" smtClean="0"/>
              <a:t> </a:t>
            </a:r>
            <a:r>
              <a:rPr lang="lt-LT" sz="1600" b="1" dirty="0" smtClean="0"/>
              <a:t/>
            </a:r>
            <a:br>
              <a:rPr lang="lt-LT" sz="1600" b="1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21</a:t>
            </a:fld>
            <a:endParaRPr lang="lt-LT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500438"/>
            <a:ext cx="32480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22</a:t>
            </a:fld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1000100" y="2071679"/>
            <a:ext cx="714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10. Ar savo dalyko pamokose pasiekiate geresnių mokinių mokymosi rezultatų naudodami kaupiamojo vertinimo sistemą?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55 proc.</a:t>
            </a:r>
            <a:br>
              <a:rPr lang="lt-LT" sz="1600" b="1" dirty="0" smtClean="0"/>
            </a:br>
            <a:r>
              <a:rPr lang="lt-LT" sz="1600" b="1" dirty="0" smtClean="0"/>
              <a:t>Ne – 0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35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10 proc.</a:t>
            </a:r>
            <a:r>
              <a:rPr lang="lt-LT" sz="1600" dirty="0" smtClean="0"/>
              <a:t> </a:t>
            </a:r>
            <a:endParaRPr lang="lt-LT" sz="1600" b="1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000504"/>
            <a:ext cx="31432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Mokytojų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4414" y="1935480"/>
            <a:ext cx="7472386" cy="438912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lt-LT" sz="1600" b="1" dirty="0" smtClean="0"/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11. Ar naudojate pamokose skaitmeninę mokymo(si) platformą „</a:t>
            </a:r>
            <a:r>
              <a:rPr lang="lt-LT" sz="1600" b="1" dirty="0" err="1" smtClean="0"/>
              <a:t>Eduka</a:t>
            </a:r>
            <a:r>
              <a:rPr lang="lt-LT" sz="1600" b="1" dirty="0" smtClean="0"/>
              <a:t> klasę“?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55 proc.</a:t>
            </a:r>
            <a:br>
              <a:rPr lang="lt-LT" sz="1600" b="1" dirty="0" smtClean="0"/>
            </a:br>
            <a:r>
              <a:rPr lang="lt-LT" sz="1600" b="1" dirty="0" smtClean="0"/>
              <a:t>Ne – 25 proc.</a:t>
            </a:r>
            <a:r>
              <a:rPr lang="lt-LT" sz="1600" dirty="0" smtClean="0"/>
              <a:t>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lt-LT" sz="1600" b="1" dirty="0" smtClean="0"/>
              <a:t>Ne visada– 15 proc.</a:t>
            </a:r>
            <a:br>
              <a:rPr lang="lt-LT" sz="1600" b="1" dirty="0" smtClean="0"/>
            </a:br>
            <a:r>
              <a:rPr lang="lt-LT" sz="1600" b="1" dirty="0" smtClean="0"/>
              <a:t>Neatsakė į klausimą – 5 proc.</a:t>
            </a:r>
            <a:r>
              <a:rPr lang="lt-LT" sz="1600" dirty="0" smtClean="0"/>
              <a:t> </a:t>
            </a: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23</a:t>
            </a:fld>
            <a:endParaRPr lang="lt-LT"/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714752"/>
            <a:ext cx="282892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6929486" cy="2779404"/>
          </a:xfrm>
        </p:spPr>
        <p:txBody>
          <a:bodyPr>
            <a:normAutofit fontScale="4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2900" b="1" dirty="0" smtClean="0"/>
              <a:t>Dalyvavo 86 procentai 5-10  klasių mokinių.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2900" b="1" dirty="0" smtClean="0"/>
              <a:t/>
            </a:r>
            <a:br>
              <a:rPr lang="lt-LT" sz="2900" b="1" dirty="0" smtClean="0"/>
            </a:br>
            <a:r>
              <a:rPr lang="lt-LT" sz="2900" b="1" dirty="0" smtClean="0"/>
              <a:t>1. Ar mokslo metų pradžioje esate supažindinami pamokose su dalykų vertinimo kriterijais?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2900" b="1" dirty="0" smtClean="0"/>
              <a:t/>
            </a:r>
            <a:br>
              <a:rPr lang="lt-LT" sz="2900" b="1" dirty="0" smtClean="0"/>
            </a:br>
            <a:r>
              <a:rPr lang="lt-LT" sz="2900" b="1" dirty="0" smtClean="0"/>
              <a:t>Taip - 90 proc.</a:t>
            </a:r>
            <a:br>
              <a:rPr lang="lt-LT" sz="2900" b="1" dirty="0" smtClean="0"/>
            </a:br>
            <a:r>
              <a:rPr lang="lt-LT" sz="2900" b="1" dirty="0" smtClean="0"/>
              <a:t>Ne - 6 proc.</a:t>
            </a:r>
            <a:br>
              <a:rPr lang="lt-LT" sz="2900" b="1" dirty="0" smtClean="0"/>
            </a:br>
            <a:r>
              <a:rPr lang="lt-LT" sz="2900" b="1" dirty="0" smtClean="0"/>
              <a:t>Ne visų dalykų - 4 proc.</a:t>
            </a:r>
          </a:p>
          <a:p>
            <a:pPr marL="0" indent="0">
              <a:spcBef>
                <a:spcPts val="0"/>
              </a:spcBef>
              <a:buNone/>
            </a:pPr>
            <a:endParaRPr lang="lt-LT" sz="1900" b="1" dirty="0" smtClean="0"/>
          </a:p>
          <a:p>
            <a:pPr marL="0" indent="0">
              <a:spcBef>
                <a:spcPts val="0"/>
              </a:spcBef>
              <a:buNone/>
            </a:pPr>
            <a:endParaRPr lang="lt-LT" sz="1900" b="1" dirty="0" smtClean="0"/>
          </a:p>
          <a:p>
            <a:pPr marL="0" indent="0">
              <a:spcBef>
                <a:spcPts val="0"/>
              </a:spcBef>
              <a:buNone/>
            </a:pPr>
            <a:endParaRPr lang="lt-LT" sz="19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lt-LT" sz="1900" b="1" dirty="0" smtClean="0"/>
              <a:t/>
            </a:r>
            <a:br>
              <a:rPr lang="lt-LT" sz="1900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24</a:t>
            </a:fld>
            <a:endParaRPr lang="lt-L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46040"/>
          <a:stretch>
            <a:fillRect/>
          </a:stretch>
        </p:blipFill>
        <p:spPr bwMode="auto">
          <a:xfrm>
            <a:off x="3286116" y="3571876"/>
            <a:ext cx="2846716" cy="293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286676" cy="149352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2. Ar dalykų vertinimo kriterijai jums visada aiškūs?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- 68 proc.</a:t>
            </a:r>
            <a:br>
              <a:rPr lang="lt-LT" sz="1600" b="1" dirty="0" smtClean="0"/>
            </a:br>
            <a:r>
              <a:rPr lang="lt-LT" sz="1600" b="1" dirty="0" smtClean="0"/>
              <a:t>Ne - 0 proc.</a:t>
            </a:r>
            <a:br>
              <a:rPr lang="lt-LT" sz="1600" b="1" dirty="0" smtClean="0"/>
            </a:br>
            <a:r>
              <a:rPr lang="lt-LT" sz="1600" b="1" dirty="0" smtClean="0"/>
              <a:t>Ne visada – 30 proc.</a:t>
            </a:r>
            <a:r>
              <a:rPr lang="lt-LT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Neatsakė į klausimą - 2 proc.</a:t>
            </a: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25</a:t>
            </a:fld>
            <a:endParaRPr lang="lt-LT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429000"/>
            <a:ext cx="28670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935480"/>
            <a:ext cx="7543824" cy="2136462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3. Ar esate informuojami apie kontrolinio darbo (testo, kito atsiskaitymo raštu) kiekvienos užduoties vertinimą?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- 62 proc.</a:t>
            </a:r>
            <a:br>
              <a:rPr lang="lt-LT" sz="1600" b="1" dirty="0" smtClean="0"/>
            </a:br>
            <a:r>
              <a:rPr lang="lt-LT" sz="1600" b="1" dirty="0" smtClean="0"/>
              <a:t>Ne - 2 proc.</a:t>
            </a:r>
            <a:br>
              <a:rPr lang="lt-LT" sz="1600" b="1" dirty="0" smtClean="0"/>
            </a:br>
            <a:r>
              <a:rPr lang="lt-LT" sz="1600" b="1" dirty="0" smtClean="0"/>
              <a:t>Ne visada - 34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 Neatsakė į klausimą - 2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26</a:t>
            </a:fld>
            <a:endParaRPr lang="lt-LT"/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714752"/>
            <a:ext cx="29622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Mokinių apklausa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206502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700" b="1" dirty="0" smtClean="0"/>
              <a:t>4. Ar įsivertinimas pamokose padeda labiau pasitikėti savimi?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700" b="1" dirty="0" smtClean="0"/>
              <a:t/>
            </a:r>
            <a:br>
              <a:rPr lang="lt-LT" sz="1700" b="1" dirty="0" smtClean="0"/>
            </a:br>
            <a:r>
              <a:rPr lang="lt-LT" sz="1700" b="1" dirty="0" smtClean="0"/>
              <a:t>Taip - 36 proc.</a:t>
            </a:r>
            <a:br>
              <a:rPr lang="lt-LT" sz="1700" b="1" dirty="0" smtClean="0"/>
            </a:br>
            <a:r>
              <a:rPr lang="lt-LT" sz="1700" b="1" dirty="0" smtClean="0"/>
              <a:t>Ne - 28 proc.</a:t>
            </a:r>
            <a:br>
              <a:rPr lang="lt-LT" sz="1700" b="1" dirty="0" smtClean="0"/>
            </a:br>
            <a:r>
              <a:rPr lang="lt-LT" sz="1700" b="1" dirty="0" smtClean="0"/>
              <a:t>Ne visada - 34 proc.</a:t>
            </a:r>
            <a:r>
              <a:rPr lang="lt-LT" sz="1700" dirty="0" smtClean="0"/>
              <a:t> </a:t>
            </a:r>
            <a:br>
              <a:rPr lang="lt-LT" sz="1700" dirty="0" smtClean="0"/>
            </a:br>
            <a:r>
              <a:rPr lang="lt-LT" sz="1700" b="1" dirty="0" smtClean="0"/>
              <a:t>Neatsakė į klausimą - 2 proc.</a:t>
            </a:r>
            <a:endParaRPr lang="lt-LT" sz="1700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27</a:t>
            </a:fld>
            <a:endParaRPr lang="lt-LT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000504"/>
            <a:ext cx="32575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935480"/>
            <a:ext cx="7543824" cy="24222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2100" b="1" dirty="0" smtClean="0"/>
              <a:t>5. Ar įsivertinimas pamokose padeda prisiimti daugiau atsakomybės už savo mokymąsi?</a:t>
            </a:r>
          </a:p>
          <a:p>
            <a:pPr marL="0" indent="0">
              <a:buNone/>
            </a:pPr>
            <a:r>
              <a:rPr lang="lt-LT" sz="2100" b="1" dirty="0" smtClean="0"/>
              <a:t/>
            </a:r>
            <a:br>
              <a:rPr lang="lt-LT" sz="2100" b="1" dirty="0" smtClean="0"/>
            </a:br>
            <a:r>
              <a:rPr lang="lt-LT" sz="2100" b="1" dirty="0" smtClean="0"/>
              <a:t>Taip – 50 proc.</a:t>
            </a:r>
            <a:br>
              <a:rPr lang="lt-LT" sz="2100" b="1" dirty="0" smtClean="0"/>
            </a:br>
            <a:r>
              <a:rPr lang="lt-LT" sz="2100" b="1" dirty="0" smtClean="0"/>
              <a:t>Ne - 20 proc.</a:t>
            </a:r>
            <a:br>
              <a:rPr lang="lt-LT" sz="2100" b="1" dirty="0" smtClean="0"/>
            </a:br>
            <a:r>
              <a:rPr lang="lt-LT" sz="2100" b="1" dirty="0" smtClean="0"/>
              <a:t>Ne visada - 28 proc.</a:t>
            </a:r>
          </a:p>
          <a:p>
            <a:pPr marL="0" indent="0">
              <a:buNone/>
            </a:pPr>
            <a:r>
              <a:rPr lang="lt-LT" sz="2100" b="1" dirty="0" smtClean="0"/>
              <a:t>Neatsakė į klausimą - 2 proc.</a:t>
            </a:r>
          </a:p>
          <a:p>
            <a:pPr marL="0" indent="0">
              <a:buNone/>
            </a:pPr>
            <a:r>
              <a:rPr lang="lt-LT" sz="2100" b="1" dirty="0" smtClean="0"/>
              <a:t/>
            </a:r>
            <a:br>
              <a:rPr lang="lt-LT" sz="2100" b="1" dirty="0" smtClean="0"/>
            </a:br>
            <a:r>
              <a:rPr lang="lt-LT" sz="2100" dirty="0" smtClean="0"/>
              <a:t/>
            </a:r>
            <a:br>
              <a:rPr lang="lt-LT" sz="2100" dirty="0" smtClean="0"/>
            </a:br>
            <a:endParaRPr lang="lt-LT" sz="21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28</a:t>
            </a:fld>
            <a:endParaRPr lang="lt-LT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786190"/>
            <a:ext cx="298132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935480"/>
            <a:ext cx="7543824" cy="2279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2800" b="1" dirty="0" smtClean="0"/>
              <a:t>6. Ar įsivertinimas pamokose padeda pasiekti geresnių rezultatų?</a:t>
            </a:r>
          </a:p>
          <a:p>
            <a:pPr marL="0" indent="0">
              <a:buNone/>
            </a:pPr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2800" b="1" dirty="0" smtClean="0"/>
              <a:t>Taip - 36 proc.</a:t>
            </a:r>
            <a:br>
              <a:rPr lang="lt-LT" sz="2800" b="1" dirty="0" smtClean="0"/>
            </a:br>
            <a:r>
              <a:rPr lang="lt-LT" sz="2800" b="1" dirty="0" smtClean="0"/>
              <a:t>Ne - 22 proc.</a:t>
            </a:r>
            <a:br>
              <a:rPr lang="lt-LT" sz="2800" b="1" dirty="0" smtClean="0"/>
            </a:br>
            <a:r>
              <a:rPr lang="lt-LT" sz="2800" b="1" dirty="0" smtClean="0"/>
              <a:t>Ne visada - 40 proc.</a:t>
            </a:r>
            <a:r>
              <a:rPr lang="lt-LT" sz="2800" dirty="0" smtClean="0"/>
              <a:t> </a:t>
            </a:r>
          </a:p>
          <a:p>
            <a:pPr marL="0" indent="0">
              <a:buNone/>
            </a:pPr>
            <a:r>
              <a:rPr lang="lt-LT" sz="2800" b="1" dirty="0" smtClean="0"/>
              <a:t>Neatsakė į klausimą - 2 proc.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29</a:t>
            </a:fld>
            <a:endParaRPr lang="lt-LT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9" y="4014626"/>
            <a:ext cx="3000396" cy="269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48006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1900" b="1" dirty="0" smtClean="0"/>
              <a:t>7. Ar pamokų metu įsitraukiate į kitų mokinių vertinimą?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900" b="1" dirty="0" smtClean="0"/>
              <a:t/>
            </a:r>
            <a:br>
              <a:rPr lang="lt-LT" sz="1900" b="1" dirty="0" smtClean="0"/>
            </a:br>
            <a:r>
              <a:rPr lang="lt-LT" sz="1900" b="1" dirty="0" smtClean="0"/>
              <a:t>Taip - 20 proc.</a:t>
            </a:r>
            <a:br>
              <a:rPr lang="lt-LT" sz="1900" b="1" dirty="0" smtClean="0"/>
            </a:br>
            <a:r>
              <a:rPr lang="lt-LT" sz="1900" b="1" dirty="0" smtClean="0"/>
              <a:t>Ne - 28 proc.</a:t>
            </a:r>
            <a:br>
              <a:rPr lang="lt-LT" sz="1900" b="1" dirty="0" smtClean="0"/>
            </a:br>
            <a:r>
              <a:rPr lang="lt-LT" sz="1900" b="1" dirty="0" smtClean="0"/>
              <a:t>Ne visada - 50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900" b="1" dirty="0" smtClean="0"/>
              <a:t>Neatsakė į klausimą - 2 proc.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900" b="1" dirty="0" smtClean="0"/>
              <a:t/>
            </a:r>
            <a:br>
              <a:rPr lang="lt-LT" sz="1900" b="1" dirty="0" smtClean="0"/>
            </a:br>
            <a:r>
              <a:rPr lang="lt-LT" sz="1900" dirty="0" smtClean="0"/>
              <a:t/>
            </a:r>
            <a:br>
              <a:rPr lang="lt-LT" sz="1900" dirty="0" smtClean="0"/>
            </a:br>
            <a:endParaRPr lang="lt-LT" sz="19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30</a:t>
            </a:fld>
            <a:endParaRPr lang="lt-LT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5" y="3852490"/>
            <a:ext cx="2857520" cy="240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935480"/>
            <a:ext cx="7215238" cy="22079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8. Ar vertindami savo ir kitų mokinių atliktas užduotis, idėjas geriau suprantate mokymosi procesą?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- 40 proc.</a:t>
            </a:r>
            <a:br>
              <a:rPr lang="lt-LT" sz="1600" b="1" dirty="0" smtClean="0"/>
            </a:br>
            <a:r>
              <a:rPr lang="lt-LT" sz="1600" b="1" dirty="0" smtClean="0"/>
              <a:t>Ne - 20 proc.</a:t>
            </a:r>
            <a:br>
              <a:rPr lang="lt-LT" sz="1600" b="1" dirty="0" smtClean="0"/>
            </a:br>
            <a:r>
              <a:rPr lang="lt-LT" sz="1600" b="1" dirty="0" smtClean="0"/>
              <a:t>Ne visada - 38 proc.</a:t>
            </a:r>
            <a:r>
              <a:rPr lang="lt-LT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Neatsakė į klausimą - 2 proc.</a:t>
            </a: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31</a:t>
            </a:fld>
            <a:endParaRPr lang="lt-LT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124325"/>
            <a:ext cx="32194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586658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571612"/>
            <a:ext cx="6500858" cy="2214578"/>
          </a:xfrm>
        </p:spPr>
        <p:txBody>
          <a:bodyPr>
            <a:normAutofit fontScale="5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4200" b="1" dirty="0" smtClean="0"/>
              <a:t/>
            </a:r>
            <a:br>
              <a:rPr lang="lt-LT" sz="4200" b="1" dirty="0" smtClean="0"/>
            </a:br>
            <a:r>
              <a:rPr lang="lt-LT" sz="3600" b="1" dirty="0" smtClean="0"/>
              <a:t>9. Ar mokytojai naudoja kaupiamojo vertinimo sistemą ?</a:t>
            </a:r>
          </a:p>
          <a:p>
            <a:pPr marL="0" indent="0">
              <a:spcBef>
                <a:spcPts val="0"/>
              </a:spcBef>
              <a:buNone/>
            </a:pPr>
            <a:endParaRPr lang="lt-LT" sz="36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lt-LT" sz="3600" b="1" dirty="0" smtClean="0"/>
              <a:t>Taip - 84 proc.</a:t>
            </a:r>
            <a:br>
              <a:rPr lang="lt-LT" sz="3600" b="1" dirty="0" smtClean="0"/>
            </a:br>
            <a:r>
              <a:rPr lang="lt-LT" sz="3600" b="1" dirty="0" smtClean="0"/>
              <a:t>Ne – 0 proc.</a:t>
            </a:r>
            <a:br>
              <a:rPr lang="lt-LT" sz="3600" b="1" dirty="0" smtClean="0"/>
            </a:br>
            <a:r>
              <a:rPr lang="lt-LT" sz="3600" b="1" dirty="0" smtClean="0"/>
              <a:t>Ne visada - 14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600" b="1" dirty="0" smtClean="0"/>
              <a:t>Neatsakė į klausimą - 2 proc.</a:t>
            </a:r>
          </a:p>
          <a:p>
            <a:pPr marL="0" indent="0">
              <a:spcBef>
                <a:spcPts val="0"/>
              </a:spcBef>
              <a:buNone/>
            </a:pPr>
            <a:endParaRPr lang="lt-LT" sz="3400" b="1" dirty="0" smtClean="0"/>
          </a:p>
          <a:p>
            <a:pPr marL="0" indent="0">
              <a:spcBef>
                <a:spcPts val="0"/>
              </a:spcBef>
              <a:buNone/>
            </a:pPr>
            <a:endParaRPr lang="lt-LT" sz="3400" b="1" dirty="0" smtClean="0"/>
          </a:p>
          <a:p>
            <a:pPr marL="0" indent="0">
              <a:spcBef>
                <a:spcPts val="0"/>
              </a:spcBef>
              <a:buNone/>
            </a:pP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32</a:t>
            </a:fld>
            <a:endParaRPr lang="lt-LT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857628"/>
            <a:ext cx="298132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935480"/>
            <a:ext cx="7615262" cy="199358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10. Ar pamokose naudojama kaupiamojo vertinimo sistema padeda pasiekti geresnių rezultatų?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58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 – 12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 visada – 28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Neatsakė į klausimą - 2 proc.</a:t>
            </a:r>
            <a:endParaRPr lang="lt-LT" sz="16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33</a:t>
            </a:fld>
            <a:endParaRPr lang="lt-LT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181475"/>
            <a:ext cx="33432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Mokinių apklausa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935480"/>
            <a:ext cx="7358114" cy="199358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11. Ar dalykų pamokose mokymui(si) ir įsivertinimui naudojate </a:t>
            </a:r>
            <a:r>
              <a:rPr lang="lt-LT" sz="1600" b="1" dirty="0" err="1" smtClean="0"/>
              <a:t>Eduką</a:t>
            </a:r>
            <a:r>
              <a:rPr lang="lt-LT" sz="1600" b="1" dirty="0" smtClean="0"/>
              <a:t> klasę?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/>
            </a:r>
            <a:br>
              <a:rPr lang="lt-LT" sz="1600" b="1" dirty="0" smtClean="0"/>
            </a:br>
            <a:r>
              <a:rPr lang="lt-LT" sz="1600" b="1" dirty="0" smtClean="0"/>
              <a:t>Taip – 66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 – 10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 visada – 22 proc.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1600" b="1" dirty="0" smtClean="0"/>
              <a:t>Neatsakė į klausimą - 2 proc.</a:t>
            </a:r>
            <a:endParaRPr lang="lt-LT" sz="1600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34</a:t>
            </a:fld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143375"/>
            <a:ext cx="30670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14414" y="1357298"/>
            <a:ext cx="7586658" cy="2428892"/>
          </a:xfrm>
        </p:spPr>
        <p:txBody>
          <a:bodyPr>
            <a:normAutofit/>
          </a:bodyPr>
          <a:lstStyle/>
          <a:p>
            <a:r>
              <a:rPr lang="lt-LT" sz="5400" b="1" dirty="0" smtClean="0"/>
              <a:t>Mokinių ir mokytojų nuomonių palyginimas</a:t>
            </a:r>
            <a:endParaRPr lang="lt-LT" sz="54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35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Autofit/>
          </a:bodyPr>
          <a:lstStyle/>
          <a:p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2800" b="1" dirty="0" smtClean="0"/>
              <a:t>1. Ar mokslo metų pradžioje pamokose supažindinama su dalykų vertinimo tvarkomis?</a:t>
            </a:r>
            <a:br>
              <a:rPr lang="lt-LT" sz="2800" b="1" dirty="0" smtClean="0"/>
            </a:br>
            <a:endParaRPr lang="lt-LT" sz="28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36</a:t>
            </a:fld>
            <a:endParaRPr lang="lt-LT"/>
          </a:p>
        </p:txBody>
      </p:sp>
      <p:graphicFrame>
        <p:nvGraphicFramePr>
          <p:cNvPr id="8" name="Diagrama 7"/>
          <p:cNvGraphicFramePr/>
          <p:nvPr/>
        </p:nvGraphicFramePr>
        <p:xfrm>
          <a:off x="1142976" y="1714488"/>
          <a:ext cx="6929486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586658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 </a:t>
            </a:r>
            <a:br>
              <a:rPr lang="lt-LT" b="1" dirty="0" smtClean="0"/>
            </a:br>
            <a:r>
              <a:rPr lang="lt-LT" sz="3100" b="1" dirty="0" smtClean="0"/>
              <a:t>2. Ar yra aiškūs dalykų vertinimo kriterijai?</a:t>
            </a:r>
            <a:r>
              <a:rPr lang="lt-LT" sz="3100" dirty="0" smtClean="0"/>
              <a:t> 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37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071538" y="1714488"/>
          <a:ext cx="7286676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1143000"/>
          </a:xfrm>
        </p:spPr>
        <p:txBody>
          <a:bodyPr>
            <a:normAutofit fontScale="90000"/>
          </a:bodyPr>
          <a:lstStyle/>
          <a:p>
            <a:r>
              <a:rPr lang="lt-LT" sz="2800" b="1" dirty="0" smtClean="0"/>
              <a:t>3. Ar informuojama apie kontrolinio darbo (testo, kito atsiskaitymo raštu) kiekvienos užduoties vertinimą?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38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000100" y="2214554"/>
          <a:ext cx="7358114" cy="3635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872410" cy="1143000"/>
          </a:xfrm>
        </p:spPr>
        <p:txBody>
          <a:bodyPr>
            <a:noAutofit/>
          </a:bodyPr>
          <a:lstStyle/>
          <a:p>
            <a:r>
              <a:rPr lang="lt-LT" sz="2800" b="1" dirty="0" smtClean="0"/>
              <a:t>4. Ar įsivertinimas pamokose padeda labiau pasitikėti savimi ir mažiau baimintis klaidų?</a:t>
            </a:r>
            <a:endParaRPr lang="lt-LT" sz="2800" dirty="0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</p:nvPr>
        </p:nvGraphicFramePr>
        <p:xfrm>
          <a:off x="1071538" y="1600201"/>
          <a:ext cx="7072362" cy="4186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39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5. Ar įsivertinimas pamokose padeda prisiimti</a:t>
            </a:r>
            <a:br>
              <a:rPr lang="lt-LT" sz="2800" b="1" dirty="0" smtClean="0"/>
            </a:br>
            <a:r>
              <a:rPr lang="lt-LT" sz="2800" b="1" dirty="0" smtClean="0"/>
              <a:t>daugiau atsakomybės už savo mokymąsi?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158" y="3429000"/>
            <a:ext cx="8229600" cy="4525963"/>
          </a:xfrm>
        </p:spPr>
        <p:txBody>
          <a:bodyPr/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40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214414" y="1643050"/>
          <a:ext cx="714380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6. Ar įsivertinimas pamokose padeda pasiekti </a:t>
            </a:r>
            <a:r>
              <a:rPr lang="lt-LT" sz="2800" b="1" dirty="0" smtClean="0"/>
              <a:t>geresnių rezultatų</a:t>
            </a:r>
            <a:r>
              <a:rPr lang="lt-LT" sz="2800" b="1" dirty="0" smtClean="0"/>
              <a:t>?</a:t>
            </a:r>
            <a:endParaRPr lang="lt-LT" sz="28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41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285852" y="1500174"/>
          <a:ext cx="6929486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 fontScale="90000"/>
          </a:bodyPr>
          <a:lstStyle/>
          <a:p>
            <a:r>
              <a:rPr lang="lt-LT" sz="2800" b="1" dirty="0" smtClean="0"/>
              <a:t>7. Ar pamokų metu įsitraukiama į kitų mokinių</a:t>
            </a:r>
            <a:br>
              <a:rPr lang="lt-LT" sz="2800" b="1" dirty="0" smtClean="0"/>
            </a:br>
            <a:r>
              <a:rPr lang="lt-LT" sz="2800" b="1" dirty="0" smtClean="0"/>
              <a:t>vertinimą?</a:t>
            </a:r>
            <a:r>
              <a:rPr lang="lt-LT" sz="2800" dirty="0" smtClean="0"/>
              <a:t> </a:t>
            </a:r>
            <a:endParaRPr lang="lt-LT" sz="28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42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071538" y="1785926"/>
          <a:ext cx="685804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 fontScale="90000"/>
          </a:bodyPr>
          <a:lstStyle/>
          <a:p>
            <a:r>
              <a:rPr lang="lt-LT" sz="3100" b="1" dirty="0" smtClean="0"/>
              <a:t/>
            </a:r>
            <a:br>
              <a:rPr lang="lt-LT" sz="3100" b="1" dirty="0" smtClean="0"/>
            </a:br>
            <a:r>
              <a:rPr lang="lt-LT" sz="3100" b="1" dirty="0" smtClean="0"/>
              <a:t>8. Ar mokiniui vertinant savo ir kitų mokinių atliktas užduotis, idėjas jis geriau supranta mokymosi procesą?</a:t>
            </a:r>
            <a:r>
              <a:rPr lang="lt-LT" sz="3100" dirty="0" smtClean="0"/>
              <a:t>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43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071538" y="2000240"/>
          <a:ext cx="638175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/>
              <a:t>9. Ar naudojama kaupiamojo vertinimo sistema.</a:t>
            </a:r>
            <a:endParaRPr lang="lt-LT" sz="2800" b="1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1285852" y="2000240"/>
          <a:ext cx="7400948" cy="4125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44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642918"/>
            <a:ext cx="7862150" cy="1143000"/>
          </a:xfrm>
        </p:spPr>
        <p:txBody>
          <a:bodyPr>
            <a:normAutofit fontScale="90000"/>
          </a:bodyPr>
          <a:lstStyle/>
          <a:p>
            <a:r>
              <a:rPr lang="lt-LT" sz="3100" b="1" dirty="0" smtClean="0"/>
              <a:t/>
            </a:r>
            <a:br>
              <a:rPr lang="lt-LT" sz="3100" b="1" dirty="0" smtClean="0"/>
            </a:br>
            <a:r>
              <a:rPr lang="lt-LT" sz="3100" b="1" dirty="0" smtClean="0"/>
              <a:t>10. Ar pamokose naudojama kaupiamojo </a:t>
            </a:r>
            <a:r>
              <a:rPr lang="lt-LT" sz="3100" b="1" dirty="0" smtClean="0"/>
              <a:t>vertinimo sistema </a:t>
            </a:r>
            <a:r>
              <a:rPr lang="lt-LT" sz="3100" b="1" dirty="0" smtClean="0"/>
              <a:t>padeda pasiekti geresnių rezultatų?</a:t>
            </a:r>
            <a:r>
              <a:rPr lang="lt-LT" sz="3100" dirty="0" smtClean="0"/>
              <a:t>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45</a:t>
            </a:fld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071538" y="2143116"/>
          <a:ext cx="700092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11. Ar dalykų pamokose mokymui(si) ir įsivertinimui naudojate </a:t>
            </a:r>
            <a:r>
              <a:rPr lang="lt-LT" sz="2800" b="1" dirty="0" err="1" smtClean="0"/>
              <a:t>Eduką</a:t>
            </a:r>
            <a:r>
              <a:rPr lang="lt-LT" sz="2800" b="1" dirty="0" smtClean="0"/>
              <a:t> klasę?</a:t>
            </a:r>
            <a:endParaRPr lang="lt-LT" sz="2800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46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42976" y="404664"/>
            <a:ext cx="7543824" cy="1201162"/>
          </a:xfrm>
        </p:spPr>
        <p:txBody>
          <a:bodyPr>
            <a:noAutofit/>
          </a:bodyPr>
          <a:lstStyle/>
          <a:p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3600" b="1" dirty="0" smtClean="0"/>
              <a:t>Mokytojų </a:t>
            </a:r>
            <a:r>
              <a:rPr lang="lt-LT" sz="3600" b="1" dirty="0" smtClean="0"/>
              <a:t>įsivertinimas (dialogas vertinant; įsivertinimas kaip savivoka) </a:t>
            </a:r>
            <a:endParaRPr lang="lt-LT" sz="3600" b="1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38354164"/>
              </p:ext>
            </p:extLst>
          </p:nvPr>
        </p:nvGraphicFramePr>
        <p:xfrm>
          <a:off x="1142976" y="2357430"/>
          <a:ext cx="750099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04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504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8372">
                <a:tc>
                  <a:txBody>
                    <a:bodyPr/>
                    <a:lstStyle/>
                    <a:p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Aukščiausios vertės</a:t>
                      </a:r>
                      <a:endParaRPr lang="lt-LT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Žemiausios vertės</a:t>
                      </a:r>
                      <a:endParaRPr lang="lt-LT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2326">
                <a:tc>
                  <a:txBody>
                    <a:bodyPr/>
                    <a:lstStyle/>
                    <a:p>
                      <a:pPr marL="0" lvl="2" indent="246888">
                        <a:spcBef>
                          <a:spcPts val="0"/>
                        </a:spcBef>
                        <a:buNone/>
                      </a:pPr>
                      <a:r>
                        <a:rPr lang="lt-LT" sz="2000" b="1" dirty="0" smtClean="0"/>
                        <a:t>Mokslo metų pradžioje pamokose supažindiname mokinius su dalykų vertinimo kriterijais.</a:t>
                      </a:r>
                    </a:p>
                    <a:p>
                      <a:pPr marL="0" lvl="2" indent="246888">
                        <a:spcBef>
                          <a:spcPts val="0"/>
                        </a:spcBef>
                        <a:buNone/>
                      </a:pPr>
                      <a:r>
                        <a:rPr lang="lt-LT" sz="2000" b="1" dirty="0" smtClean="0"/>
                        <a:t>Mums</a:t>
                      </a:r>
                      <a:r>
                        <a:rPr lang="lt-LT" sz="2000" b="1" baseline="0" dirty="0" smtClean="0"/>
                        <a:t> a</a:t>
                      </a:r>
                      <a:r>
                        <a:rPr lang="lt-LT" sz="2000" b="1" dirty="0" smtClean="0"/>
                        <a:t>trodo aiškūs dėstomo dalyko vertinimo kriterijai.</a:t>
                      </a:r>
                    </a:p>
                    <a:p>
                      <a:pPr marL="0" lvl="2" indent="246888">
                        <a:spcBef>
                          <a:spcPts val="0"/>
                        </a:spcBef>
                        <a:buNone/>
                      </a:pPr>
                      <a:r>
                        <a:rPr lang="lt-LT" sz="2000" b="1" dirty="0" smtClean="0"/>
                        <a:t>Naudojame kaupiamojo vertinimo sistemą.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2" indent="0">
                        <a:buNone/>
                      </a:pPr>
                      <a:r>
                        <a:rPr lang="lt-LT" sz="2000" b="1" dirty="0" smtClean="0"/>
                        <a:t>    Mano pamokų metu mokiniai įsitraukia į kitų mokinių vertinimą.</a:t>
                      </a:r>
                    </a:p>
                    <a:p>
                      <a:pPr marL="0" lvl="2" indent="0">
                        <a:spcBef>
                          <a:spcPts val="0"/>
                        </a:spcBef>
                        <a:buNone/>
                      </a:pPr>
                      <a:r>
                        <a:rPr lang="lt-LT" sz="2000" b="1" dirty="0" smtClean="0"/>
                        <a:t>     Įsivertinimas pamokose padeda prisiimti</a:t>
                      </a:r>
                      <a:r>
                        <a:rPr lang="lt-LT" sz="2000" b="1" baseline="0" dirty="0" smtClean="0"/>
                        <a:t> </a:t>
                      </a:r>
                      <a:r>
                        <a:rPr lang="lt-LT" sz="2000" b="1" dirty="0" smtClean="0"/>
                        <a:t>daugiau atsakomybės už savo mokymąsi.</a:t>
                      </a:r>
                    </a:p>
                    <a:p>
                      <a:pPr marL="0" lvl="2" indent="0">
                        <a:spcBef>
                          <a:spcPts val="0"/>
                        </a:spcBef>
                        <a:buNone/>
                      </a:pPr>
                      <a:endParaRPr lang="lt-LT" sz="2000" b="1" dirty="0" smtClean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47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69518" cy="1143000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Mokinių įsivertinimas (dialogas vertinant; įsivertinimas kaip savivoka)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28728" y="2857496"/>
            <a:ext cx="7498080" cy="2871774"/>
          </a:xfrm>
        </p:spPr>
        <p:txBody>
          <a:bodyPr/>
          <a:lstStyle/>
          <a:p>
            <a:pPr fontAlgn="t">
              <a:buNone/>
            </a:pPr>
            <a:endParaRPr lang="lt-LT" dirty="0"/>
          </a:p>
          <a:p>
            <a:pPr fontAlgn="t"/>
            <a:endParaRPr lang="lt-LT" dirty="0"/>
          </a:p>
          <a:p>
            <a:pPr fontAlgn="t"/>
            <a:endParaRPr lang="lt-LT" dirty="0"/>
          </a:p>
          <a:p>
            <a:pPr fontAlgn="t"/>
            <a:endParaRPr lang="lt-LT" dirty="0"/>
          </a:p>
          <a:p>
            <a:pPr fontAlgn="t"/>
            <a:endParaRPr lang="lt-LT" dirty="0"/>
          </a:p>
          <a:p>
            <a:pPr fontAlgn="t"/>
            <a:endParaRPr lang="lt-LT" dirty="0"/>
          </a:p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48</a:t>
            </a:fld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3551752" y="3244334"/>
            <a:ext cx="2040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smtClean="0">
                <a:solidFill>
                  <a:schemeClr val="lt1"/>
                </a:solidFill>
              </a:rPr>
              <a:t>Aukščiausios vertės</a:t>
            </a:r>
            <a:endParaRPr lang="lt-LT" dirty="0"/>
          </a:p>
        </p:txBody>
      </p:sp>
      <p:graphicFrame>
        <p:nvGraphicFramePr>
          <p:cNvPr id="5" name="Turinio vietos rezervavimo ženklas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32671938"/>
              </p:ext>
            </p:extLst>
          </p:nvPr>
        </p:nvGraphicFramePr>
        <p:xfrm>
          <a:off x="1142976" y="1687662"/>
          <a:ext cx="7802560" cy="3906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30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3888">
                <a:tc>
                  <a:txBody>
                    <a:bodyPr/>
                    <a:lstStyle/>
                    <a:p>
                      <a:pPr algn="l"/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Aukščiausios vertės</a:t>
                      </a:r>
                      <a:endParaRPr lang="lt-LT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Žemiausios vertės</a:t>
                      </a:r>
                      <a:endParaRPr lang="lt-LT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7333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lt-LT" sz="2000" b="1" dirty="0" smtClean="0"/>
                        <a:t>Mokslo metų pradžioje pamokose supažindinama su dalykų vertinimo kriterijais.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000" b="1" dirty="0" smtClean="0"/>
                        <a:t>Mokytojai naudoja</a:t>
                      </a:r>
                      <a:r>
                        <a:rPr lang="lt-LT" sz="2000" b="1" baseline="0" dirty="0" smtClean="0"/>
                        <a:t> </a:t>
                      </a:r>
                      <a:r>
                        <a:rPr lang="lt-LT" sz="2000" b="1" dirty="0" smtClean="0"/>
                        <a:t>kaupiamojo vertinimo sistemą</a:t>
                      </a:r>
                      <a:r>
                        <a:rPr lang="lt-LT" sz="2000" b="1" baseline="0" dirty="0" smtClean="0"/>
                        <a:t> ir yr</a:t>
                      </a:r>
                      <a:r>
                        <a:rPr lang="lt-LT" sz="2000" b="1" dirty="0" smtClean="0"/>
                        <a:t>a aiškūs dalykų vertinimo kriterijai.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b="1" dirty="0" smtClean="0"/>
                        <a:t>Pamokų metu įsitraukiama į kitų mokinių</a:t>
                      </a:r>
                      <a:r>
                        <a:rPr lang="lt-LT" sz="2000" b="1" baseline="0" dirty="0" smtClean="0"/>
                        <a:t> </a:t>
                      </a:r>
                      <a:r>
                        <a:rPr lang="lt-LT" sz="2000" b="1" dirty="0" smtClean="0"/>
                        <a:t>vertinimą.</a:t>
                      </a:r>
                    </a:p>
                    <a:p>
                      <a:pPr algn="l"/>
                      <a:r>
                        <a:rPr lang="lt-LT" sz="2000" b="1" dirty="0" smtClean="0"/>
                        <a:t>Įsivertinimas pamokose padeda pasiekti geresnių</a:t>
                      </a:r>
                      <a:r>
                        <a:rPr lang="lt-LT" sz="2000" b="1" baseline="0" dirty="0" smtClean="0"/>
                        <a:t> </a:t>
                      </a:r>
                      <a:r>
                        <a:rPr lang="lt-LT" sz="2000" b="1" dirty="0" smtClean="0"/>
                        <a:t>rezultatų.</a:t>
                      </a:r>
                    </a:p>
                    <a:p>
                      <a:pPr algn="l"/>
                      <a:r>
                        <a:rPr lang="lt-LT" sz="2000" b="1" dirty="0" smtClean="0"/>
                        <a:t>Vertinant savo ir kitų mokinių atliktas užduotis, idėjas geriau suprantamas mokymosi procesas.</a:t>
                      </a:r>
                      <a:r>
                        <a:rPr lang="lt-LT" sz="2000" dirty="0" smtClean="0"/>
                        <a:t> </a:t>
                      </a:r>
                      <a:br>
                        <a:rPr lang="lt-LT" sz="2000" dirty="0" smtClean="0"/>
                      </a:br>
                      <a:endParaRPr lang="lt-LT" sz="2000" b="1" dirty="0" smtClean="0"/>
                    </a:p>
                    <a:p>
                      <a:pPr algn="l"/>
                      <a:endParaRPr lang="lt-LT" sz="2000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IŠVADOS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4800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>1. Anot mokinių, ne visi mokytojai, o tik 90</a:t>
            </a:r>
            <a:br>
              <a:rPr lang="lt-LT" dirty="0" smtClean="0"/>
            </a:br>
            <a:r>
              <a:rPr lang="lt-LT" dirty="0" smtClean="0"/>
              <a:t>procentų, mokslo metų pradžioje supažindina</a:t>
            </a:r>
            <a:br>
              <a:rPr lang="lt-LT" dirty="0" smtClean="0"/>
            </a:br>
            <a:r>
              <a:rPr lang="lt-LT" dirty="0" smtClean="0"/>
              <a:t>mokinius su dalykų vertinimo tvarkomis.</a:t>
            </a:r>
            <a:br>
              <a:rPr lang="lt-LT" dirty="0" smtClean="0"/>
            </a:br>
            <a:r>
              <a:rPr lang="lt-LT" dirty="0" smtClean="0"/>
              <a:t>2. Ne visų dalykų vertinimo kriterijai mokiniams yra</a:t>
            </a:r>
            <a:br>
              <a:rPr lang="lt-LT" dirty="0" smtClean="0"/>
            </a:br>
            <a:r>
              <a:rPr lang="lt-LT" dirty="0" smtClean="0"/>
              <a:t>aiškūs.</a:t>
            </a:r>
            <a:br>
              <a:rPr lang="lt-LT" dirty="0" smtClean="0"/>
            </a:br>
            <a:r>
              <a:rPr lang="lt-LT" dirty="0" smtClean="0"/>
              <a:t>3. Visi mokytojai savo pamokose organizuoja</a:t>
            </a:r>
            <a:br>
              <a:rPr lang="lt-LT" dirty="0" smtClean="0"/>
            </a:br>
            <a:r>
              <a:rPr lang="lt-LT" dirty="0" smtClean="0"/>
              <a:t>mokinių įsivertinimą siekdami geresnių mokymosi</a:t>
            </a:r>
            <a:br>
              <a:rPr lang="lt-LT" dirty="0" smtClean="0"/>
            </a:br>
            <a:r>
              <a:rPr lang="lt-LT" dirty="0" smtClean="0"/>
              <a:t>rezultatų, tačiau, mokinių ir mokytojų nuomone,</a:t>
            </a:r>
            <a:br>
              <a:rPr lang="lt-LT" dirty="0" smtClean="0"/>
            </a:br>
            <a:r>
              <a:rPr lang="lt-LT" dirty="0" smtClean="0"/>
              <a:t>įsivertinimas ne visada būna efektyvus.</a:t>
            </a:r>
            <a:br>
              <a:rPr lang="lt-LT" dirty="0" smtClean="0"/>
            </a:br>
            <a:r>
              <a:rPr lang="lt-LT" dirty="0" smtClean="0"/>
              <a:t>4. Ne visų dalykų mokytojai informuoja mokinius</a:t>
            </a:r>
            <a:br>
              <a:rPr lang="lt-LT" dirty="0" smtClean="0"/>
            </a:br>
            <a:r>
              <a:rPr lang="lt-LT" dirty="0" smtClean="0"/>
              <a:t>apie kontrolinio darbo, testo ar kito atsiskaitymo</a:t>
            </a:r>
            <a:br>
              <a:rPr lang="lt-LT" dirty="0" smtClean="0"/>
            </a:br>
            <a:r>
              <a:rPr lang="lt-LT" dirty="0" smtClean="0"/>
              <a:t>raštu kiekvienos užduoties vertinimą.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49</a:t>
            </a:fld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/>
          <a:lstStyle/>
          <a:p>
            <a:r>
              <a:rPr lang="lt-LT" b="1" dirty="0" smtClean="0"/>
              <a:t>IŠVADOS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4800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>5. Mokiniai retai įsitraukia į klasės draugų užduočių atlikimo</a:t>
            </a:r>
            <a:br>
              <a:rPr lang="lt-LT" dirty="0" smtClean="0"/>
            </a:br>
            <a:r>
              <a:rPr lang="lt-LT" dirty="0" smtClean="0"/>
              <a:t>vertinimą pamokose.</a:t>
            </a:r>
            <a:br>
              <a:rPr lang="lt-LT" dirty="0" smtClean="0"/>
            </a:br>
            <a:r>
              <a:rPr lang="lt-LT" dirty="0" smtClean="0"/>
              <a:t>6. Dalykų mokytojai organizuodami refleksiją ir įsivertinimą</a:t>
            </a:r>
            <a:br>
              <a:rPr lang="lt-LT" dirty="0" smtClean="0"/>
            </a:br>
            <a:r>
              <a:rPr lang="lt-LT" dirty="0" smtClean="0"/>
              <a:t>pamokose retai naudoja </a:t>
            </a:r>
            <a:r>
              <a:rPr lang="lt-LT" dirty="0" err="1" smtClean="0"/>
              <a:t>Eduka</a:t>
            </a:r>
            <a:r>
              <a:rPr lang="lt-LT" dirty="0" smtClean="0"/>
              <a:t> klasės mokymosi aplinką, nors</a:t>
            </a:r>
            <a:br>
              <a:rPr lang="lt-LT" dirty="0" smtClean="0"/>
            </a:br>
            <a:r>
              <a:rPr lang="lt-LT" dirty="0" smtClean="0"/>
              <a:t>ją galima efektyviai pritaikyti šiems tikslams.</a:t>
            </a:r>
            <a:br>
              <a:rPr lang="lt-LT" dirty="0" smtClean="0"/>
            </a:br>
            <a:r>
              <a:rPr lang="lt-LT" dirty="0" smtClean="0"/>
              <a:t>7. Visi klasių vadovai kartu </a:t>
            </a:r>
            <a:r>
              <a:rPr lang="lt-LT" dirty="0" smtClean="0"/>
              <a:t>su mokiniais </a:t>
            </a:r>
            <a:r>
              <a:rPr lang="lt-LT" dirty="0" smtClean="0"/>
              <a:t>pildo asmeninės pažangos stebėjimo lapus  ir kompetencijų įsivertinimo anketas.</a:t>
            </a:r>
          </a:p>
          <a:p>
            <a:pPr marL="0" indent="0">
              <a:buNone/>
            </a:pPr>
            <a:r>
              <a:rPr lang="lt-LT" dirty="0" smtClean="0"/>
              <a:t>8. Dalis dalykų mokytojų organizuoja mokinių kontrolinių darbų rezultatų įsivertinimą raštu. </a:t>
            </a:r>
            <a:br>
              <a:rPr lang="lt-LT" dirty="0" smtClean="0"/>
            </a:br>
            <a:r>
              <a:rPr lang="lt-LT" dirty="0" smtClean="0"/>
              <a:t>9. Visi mokytojai ir mokiniai sutinka, kad dalykų pamokose</a:t>
            </a:r>
            <a:br>
              <a:rPr lang="lt-LT" dirty="0" smtClean="0"/>
            </a:br>
            <a:r>
              <a:rPr lang="lt-LT" dirty="0" smtClean="0"/>
              <a:t>mokytojų naudojama kaupiamojo vertinimo sistema yra</a:t>
            </a:r>
            <a:br>
              <a:rPr lang="lt-LT" dirty="0" smtClean="0"/>
            </a:br>
            <a:r>
              <a:rPr lang="lt-LT" dirty="0" smtClean="0"/>
              <a:t>efektyvi ir padeda pasiekti geresnių mokymosi rezultatų.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50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86215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Rekomendacijos </a:t>
            </a:r>
            <a:r>
              <a:rPr lang="lt-LT" b="1" dirty="0"/>
              <a:t>ir pasiūlymai </a:t>
            </a:r>
            <a:r>
              <a:rPr lang="lt-LT" b="1" dirty="0" smtClean="0"/>
              <a:t>mokyklos </a:t>
            </a:r>
            <a:r>
              <a:rPr lang="lt-LT" b="1" dirty="0"/>
              <a:t>veiklos tobulinimui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857364"/>
            <a:ext cx="7862150" cy="37147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dirty="0" smtClean="0"/>
              <a:t>1. Mokytojai turėtų išsamiau supažindinti mokinius su savo dalyko</a:t>
            </a:r>
            <a:br>
              <a:rPr lang="lt-LT" dirty="0" smtClean="0"/>
            </a:br>
            <a:r>
              <a:rPr lang="lt-LT" dirty="0" smtClean="0"/>
              <a:t>vertinimo tvarkomis, kad jos būtų aiškios visiems mokiniams.</a:t>
            </a:r>
            <a:br>
              <a:rPr lang="lt-LT" dirty="0" smtClean="0"/>
            </a:br>
            <a:r>
              <a:rPr lang="lt-LT" dirty="0" smtClean="0"/>
              <a:t>2. Rekomenduojama mokytojams pateikti kiekvienos užduoties</a:t>
            </a:r>
            <a:br>
              <a:rPr lang="lt-LT" dirty="0" smtClean="0"/>
            </a:br>
            <a:r>
              <a:rPr lang="lt-LT" dirty="0" smtClean="0"/>
              <a:t>vertinimą testuose, kontroliniuose bei kituose apklausos raštu</a:t>
            </a:r>
            <a:br>
              <a:rPr lang="lt-LT" dirty="0" smtClean="0"/>
            </a:br>
            <a:r>
              <a:rPr lang="lt-LT" dirty="0" smtClean="0"/>
              <a:t>darbuose.</a:t>
            </a:r>
            <a:br>
              <a:rPr lang="lt-LT" dirty="0" smtClean="0"/>
            </a:br>
            <a:r>
              <a:rPr lang="lt-LT" dirty="0" smtClean="0"/>
              <a:t>3. Dalykų mokytojams dažniau ir išsamiau individualiai aptarti su mokiniais jų pažangą ir sėkmes.</a:t>
            </a:r>
            <a:br>
              <a:rPr lang="lt-LT" dirty="0" smtClean="0"/>
            </a:br>
            <a:r>
              <a:rPr lang="lt-LT" dirty="0" smtClean="0"/>
              <a:t>4. Dažniau taikyti pamokose dialogo vertinant metodą ir skatinti</a:t>
            </a:r>
            <a:br>
              <a:rPr lang="lt-LT" dirty="0" smtClean="0"/>
            </a:br>
            <a:r>
              <a:rPr lang="lt-LT" dirty="0" smtClean="0"/>
              <a:t>mokinius aptarti ir vertinti draugų atliktas užduotis.</a:t>
            </a:r>
            <a:br>
              <a:rPr lang="lt-LT" dirty="0" smtClean="0"/>
            </a:br>
            <a:r>
              <a:rPr lang="lt-LT" dirty="0" smtClean="0"/>
              <a:t>5. Naudoti refleksijai ir įsivertinimui </a:t>
            </a:r>
            <a:r>
              <a:rPr lang="lt-LT" dirty="0" err="1" smtClean="0"/>
              <a:t>Eduka</a:t>
            </a:r>
            <a:r>
              <a:rPr lang="lt-LT" dirty="0" smtClean="0"/>
              <a:t> klasę ir kitas</a:t>
            </a:r>
            <a:br>
              <a:rPr lang="lt-LT" dirty="0" smtClean="0"/>
            </a:br>
            <a:r>
              <a:rPr lang="lt-LT" dirty="0" smtClean="0"/>
              <a:t>skaitmenines mokymosi platformas.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56CA-5355-4DEE-B363-BB963F924536}" type="slidenum">
              <a:rPr lang="lt-LT" smtClean="0"/>
              <a:pPr/>
              <a:t>51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571480"/>
            <a:ext cx="7920062" cy="928694"/>
          </a:xfrm>
        </p:spPr>
        <p:txBody>
          <a:bodyPr>
            <a:normAutofit/>
          </a:bodyPr>
          <a:lstStyle/>
          <a:p>
            <a:r>
              <a:rPr lang="lt-LT" sz="4400" b="1" dirty="0" smtClean="0"/>
              <a:t>Galutinės išvados</a:t>
            </a:r>
            <a:endParaRPr lang="lt-LT" sz="44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1643050"/>
            <a:ext cx="7286676" cy="407196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lt-LT" dirty="0"/>
              <a:t>  </a:t>
            </a:r>
          </a:p>
          <a:p>
            <a:pPr marL="0" indent="342900">
              <a:buNone/>
            </a:pPr>
            <a:r>
              <a:rPr lang="lt-LT" sz="2400" dirty="0" smtClean="0">
                <a:solidFill>
                  <a:schemeClr val="dk1"/>
                </a:solidFill>
              </a:rPr>
              <a:t>Mokinių įsivertinimas (dialogas vertinant; įsivertinimas kaip savivoka)</a:t>
            </a:r>
            <a:r>
              <a:rPr lang="lt-LT" sz="24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lt-LT" sz="2400" dirty="0" smtClean="0">
                <a:latin typeface="+mj-lt"/>
              </a:rPr>
              <a:t>atitinka </a:t>
            </a:r>
            <a:r>
              <a:rPr lang="lt-LT" sz="2400" dirty="0">
                <a:latin typeface="+mj-lt"/>
              </a:rPr>
              <a:t>3 lygį</a:t>
            </a:r>
            <a:r>
              <a:rPr lang="lt-LT" sz="2400" dirty="0" smtClean="0">
                <a:latin typeface="+mj-lt"/>
              </a:rPr>
              <a:t>.</a:t>
            </a:r>
            <a:endParaRPr lang="lt-LT" sz="2400" dirty="0">
              <a:latin typeface="+mj-lt"/>
            </a:endParaRPr>
          </a:p>
          <a:p>
            <a:pPr marL="0" indent="342900">
              <a:buNone/>
            </a:pPr>
            <a:endParaRPr lang="lt-LT" b="1" dirty="0" smtClean="0">
              <a:latin typeface="+mj-lt"/>
            </a:endParaRPr>
          </a:p>
          <a:p>
            <a:pPr marL="0" indent="342900">
              <a:buNone/>
            </a:pPr>
            <a:r>
              <a:rPr lang="lt-LT" sz="2600" b="1" dirty="0" smtClean="0">
                <a:latin typeface="+mj-lt"/>
              </a:rPr>
              <a:t>Srities ,,Ugdymas ir mokinių patirtys” temos ,,Vertinimas ugdant” veiklos rodiklis 2.4.2 ,,</a:t>
            </a:r>
            <a:r>
              <a:rPr lang="lt-LT" b="1" dirty="0" smtClean="0"/>
              <a:t>Mokinių įsivertinimas (dialogas vertinant; įsivertinimas kaip savivoka) </a:t>
            </a:r>
            <a:r>
              <a:rPr lang="lt-LT" sz="2600" b="1" dirty="0" smtClean="0">
                <a:latin typeface="+mj-lt"/>
              </a:rPr>
              <a:t>“ atitinka  III lygį.</a:t>
            </a:r>
          </a:p>
          <a:p>
            <a:pPr fontAlgn="t"/>
            <a:endParaRPr lang="lt-LT" dirty="0" smtClean="0"/>
          </a:p>
          <a:p>
            <a:pPr marL="0" indent="342900">
              <a:buNone/>
            </a:pPr>
            <a:r>
              <a:rPr lang="lt-LT" sz="2600" b="1" dirty="0" smtClean="0">
                <a:latin typeface="+mj-lt"/>
              </a:rPr>
              <a:t> </a:t>
            </a:r>
          </a:p>
          <a:p>
            <a:pPr marL="0" indent="342900">
              <a:buNone/>
            </a:pPr>
            <a:r>
              <a:rPr lang="lt-LT" b="1" dirty="0" smtClean="0">
                <a:latin typeface="+mj-lt"/>
              </a:rPr>
              <a:t> </a:t>
            </a:r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endParaRPr lang="lt-LT" dirty="0"/>
          </a:p>
          <a:p>
            <a:pPr algn="ctr">
              <a:buNone/>
            </a:pPr>
            <a:endParaRPr lang="lt-LT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52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7929618" cy="15716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sz="3100" b="1" dirty="0" smtClean="0"/>
              <a:t>Įsivertinimą atliko ir ataskaitą parengė Zarasų r. Antazavės Juozo Gruodžio pagrindinės </a:t>
            </a:r>
            <a:r>
              <a:rPr lang="lt-LT" sz="3100" b="1" dirty="0" smtClean="0"/>
              <a:t>mokyklos darbo </a:t>
            </a:r>
            <a:r>
              <a:rPr lang="lt-LT" sz="3100" b="1" dirty="0" smtClean="0"/>
              <a:t>grupė:</a:t>
            </a:r>
            <a:r>
              <a:rPr lang="lt-LT" dirty="0"/>
              <a:t/>
            </a:r>
            <a:br>
              <a:rPr lang="lt-LT" dirty="0"/>
            </a:br>
            <a:endParaRPr lang="lt-LT" sz="2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85852" y="2000240"/>
            <a:ext cx="5786478" cy="27860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lt-LT" sz="1900" dirty="0"/>
          </a:p>
          <a:p>
            <a:r>
              <a:rPr lang="lt-LT" sz="2300" dirty="0" smtClean="0">
                <a:latin typeface="+mj-lt"/>
              </a:rPr>
              <a:t>Jovita </a:t>
            </a:r>
            <a:r>
              <a:rPr lang="lt-LT" sz="2300" dirty="0" err="1">
                <a:latin typeface="+mj-lt"/>
              </a:rPr>
              <a:t>Vainikevičiūtė</a:t>
            </a:r>
            <a:endParaRPr lang="lt-LT" sz="2300" dirty="0">
              <a:latin typeface="+mj-lt"/>
            </a:endParaRPr>
          </a:p>
          <a:p>
            <a:r>
              <a:rPr lang="lt-LT" sz="2300" dirty="0">
                <a:latin typeface="+mj-lt"/>
              </a:rPr>
              <a:t>Darius </a:t>
            </a:r>
            <a:r>
              <a:rPr lang="lt-LT" sz="2300" dirty="0" err="1">
                <a:latin typeface="+mj-lt"/>
              </a:rPr>
              <a:t>Tvardauskas</a:t>
            </a:r>
            <a:endParaRPr lang="lt-LT" sz="2300" dirty="0">
              <a:latin typeface="+mj-lt"/>
            </a:endParaRPr>
          </a:p>
          <a:p>
            <a:r>
              <a:rPr lang="lt-LT" sz="2300" dirty="0">
                <a:latin typeface="+mj-lt"/>
              </a:rPr>
              <a:t>Janina </a:t>
            </a:r>
            <a:r>
              <a:rPr lang="lt-LT" sz="2300" dirty="0" err="1">
                <a:latin typeface="+mj-lt"/>
              </a:rPr>
              <a:t>Malcienė</a:t>
            </a:r>
            <a:endParaRPr lang="lt-LT" sz="2300" dirty="0">
              <a:latin typeface="+mj-lt"/>
            </a:endParaRPr>
          </a:p>
          <a:p>
            <a:r>
              <a:rPr lang="lt-LT" sz="2300" dirty="0">
                <a:latin typeface="+mj-lt"/>
              </a:rPr>
              <a:t>Laima </a:t>
            </a:r>
            <a:r>
              <a:rPr lang="lt-LT" sz="2300" dirty="0" err="1">
                <a:latin typeface="+mj-lt"/>
              </a:rPr>
              <a:t>Mažiulienė</a:t>
            </a:r>
            <a:endParaRPr lang="lt-LT" sz="2300" dirty="0">
              <a:latin typeface="+mj-lt"/>
            </a:endParaRPr>
          </a:p>
          <a:p>
            <a:r>
              <a:rPr lang="lt-LT" sz="2300" dirty="0">
                <a:latin typeface="+mj-lt"/>
              </a:rPr>
              <a:t>Diana </a:t>
            </a:r>
            <a:r>
              <a:rPr lang="lt-LT" sz="2300" dirty="0" err="1" smtClean="0">
                <a:latin typeface="+mj-lt"/>
              </a:rPr>
              <a:t>Rožkovienė</a:t>
            </a:r>
            <a:endParaRPr lang="lt-LT" sz="2300" dirty="0" smtClean="0">
              <a:latin typeface="+mj-lt"/>
            </a:endParaRPr>
          </a:p>
          <a:p>
            <a:r>
              <a:rPr lang="lt-LT" sz="2300" dirty="0" smtClean="0">
                <a:latin typeface="+mj-lt"/>
              </a:rPr>
              <a:t>Rasa </a:t>
            </a:r>
            <a:r>
              <a:rPr lang="lt-LT" sz="2300" dirty="0" err="1" smtClean="0">
                <a:latin typeface="+mj-lt"/>
              </a:rPr>
              <a:t>Gravelienė</a:t>
            </a:r>
            <a:endParaRPr lang="lt-LT" sz="2300" dirty="0">
              <a:latin typeface="+mj-lt"/>
            </a:endParaRPr>
          </a:p>
          <a:p>
            <a:r>
              <a:rPr lang="lt-LT" sz="2300" dirty="0">
                <a:latin typeface="+mj-lt"/>
              </a:rPr>
              <a:t>Edita </a:t>
            </a:r>
            <a:r>
              <a:rPr lang="lt-LT" sz="2300" dirty="0" err="1">
                <a:latin typeface="+mj-lt"/>
              </a:rPr>
              <a:t>Sklizmantienė</a:t>
            </a:r>
            <a:endParaRPr lang="lt-LT" sz="2300" dirty="0">
              <a:latin typeface="+mj-lt"/>
            </a:endParaRPr>
          </a:p>
          <a:p>
            <a:r>
              <a:rPr lang="lt-LT" sz="2300" dirty="0">
                <a:latin typeface="+mj-lt"/>
              </a:rPr>
              <a:t>Rima </a:t>
            </a:r>
            <a:r>
              <a:rPr lang="lt-LT" sz="2300" dirty="0" err="1" smtClean="0">
                <a:latin typeface="+mj-lt"/>
              </a:rPr>
              <a:t>Kėblienė</a:t>
            </a:r>
            <a:endParaRPr lang="lt-LT" sz="2300" dirty="0">
              <a:latin typeface="+mj-lt"/>
            </a:endParaRPr>
          </a:p>
          <a:p>
            <a:r>
              <a:rPr lang="lt-LT" sz="2300" dirty="0" smtClean="0">
                <a:latin typeface="+mj-lt"/>
              </a:rPr>
              <a:t>Regina Masiulienė</a:t>
            </a:r>
          </a:p>
          <a:p>
            <a:endParaRPr lang="lt-LT" sz="2200" dirty="0" smtClean="0">
              <a:latin typeface="+mj-lt"/>
            </a:endParaRPr>
          </a:p>
          <a:p>
            <a:endParaRPr lang="lt-LT" sz="2200" dirty="0">
              <a:latin typeface="+mj-lt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53</a:t>
            </a:fld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1142976" y="5214950"/>
            <a:ext cx="77153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+mj-lt"/>
              </a:rPr>
              <a:t>Nuoširdžiai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norime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padėkoti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visiems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bendruomenės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nariams</a:t>
            </a:r>
            <a:r>
              <a:rPr lang="en-US" sz="2000" b="1" dirty="0" smtClean="0">
                <a:latin typeface="+mj-lt"/>
              </a:rPr>
              <a:t>, </a:t>
            </a:r>
            <a:r>
              <a:rPr lang="en-US" sz="2000" b="1" dirty="0" err="1" smtClean="0">
                <a:latin typeface="+mj-lt"/>
              </a:rPr>
              <a:t>kurie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dalyvavo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apklausose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ir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išreiškė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savo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nuomon</a:t>
            </a:r>
            <a:r>
              <a:rPr lang="lt-LT" sz="2000" b="1" dirty="0" smtClean="0">
                <a:latin typeface="+mj-lt"/>
              </a:rPr>
              <a:t>ę</a:t>
            </a:r>
            <a:r>
              <a:rPr lang="en-US" sz="2000" b="1" dirty="0" smtClean="0">
                <a:latin typeface="+mj-lt"/>
              </a:rPr>
              <a:t>.</a:t>
            </a:r>
            <a:endParaRPr lang="lt-LT" sz="2000" b="1" dirty="0" smtClean="0">
              <a:latin typeface="+mj-lt"/>
            </a:endParaRPr>
          </a:p>
          <a:p>
            <a:endParaRPr lang="lt-L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28662" y="2285992"/>
            <a:ext cx="7715304" cy="2357454"/>
          </a:xfrm>
        </p:spPr>
        <p:txBody>
          <a:bodyPr>
            <a:noAutofit/>
          </a:bodyPr>
          <a:lstStyle/>
          <a:p>
            <a:pPr indent="457200" algn="r"/>
            <a:r>
              <a:rPr lang="lt-LT" sz="2400" i="1" dirty="0" smtClean="0"/>
              <a:t/>
            </a:r>
            <a:br>
              <a:rPr lang="lt-LT" sz="2400" i="1" dirty="0" smtClean="0"/>
            </a:br>
            <a:r>
              <a:rPr lang="lt-LT" sz="2400" i="1" dirty="0" smtClean="0"/>
              <a:t/>
            </a:r>
            <a:br>
              <a:rPr lang="lt-LT" sz="2400" i="1" dirty="0" smtClean="0"/>
            </a:br>
            <a:r>
              <a:rPr lang="lt-LT" sz="2400" i="1" dirty="0" smtClean="0"/>
              <a:t/>
            </a:r>
            <a:br>
              <a:rPr lang="lt-LT" sz="2400" i="1" dirty="0" smtClean="0"/>
            </a:br>
            <a:r>
              <a:rPr lang="lt-LT" sz="2800" i="1" dirty="0" smtClean="0"/>
              <a:t/>
            </a:r>
            <a:br>
              <a:rPr lang="lt-LT" sz="2800" i="1" dirty="0" smtClean="0"/>
            </a:br>
            <a:r>
              <a:rPr lang="lt-LT" sz="2800" i="1" dirty="0" smtClean="0"/>
              <a:t/>
            </a:r>
            <a:br>
              <a:rPr lang="lt-LT" sz="2800" i="1" dirty="0" smtClean="0"/>
            </a:br>
            <a:r>
              <a:rPr lang="lt-LT" sz="2800" i="1" dirty="0" smtClean="0"/>
              <a:t/>
            </a:r>
            <a:br>
              <a:rPr lang="lt-LT" sz="2800" i="1" dirty="0" smtClean="0"/>
            </a:br>
            <a:r>
              <a:rPr lang="lt-LT" sz="2800" i="1" dirty="0" smtClean="0"/>
              <a:t/>
            </a:r>
            <a:br>
              <a:rPr lang="lt-LT" sz="2800" i="1" dirty="0" smtClean="0"/>
            </a:br>
            <a:r>
              <a:rPr lang="lt-LT" sz="2800" i="1" dirty="0" smtClean="0"/>
              <a:t/>
            </a:r>
            <a:br>
              <a:rPr lang="lt-LT" sz="2800" i="1" dirty="0" smtClean="0"/>
            </a:br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 </a:t>
            </a:r>
            <a:r>
              <a:rPr lang="lt-LT" sz="2400" i="1" dirty="0" smtClean="0"/>
              <a:t/>
            </a:r>
            <a:br>
              <a:rPr lang="lt-LT" sz="2400" i="1" dirty="0" smtClean="0"/>
            </a:br>
            <a:endParaRPr lang="lt-LT" sz="24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13756CA-5355-4DEE-B363-BB963F924536}" type="slidenum">
              <a:rPr lang="lt-LT" smtClean="0"/>
              <a:pPr/>
              <a:t>54</a:t>
            </a:fld>
            <a:endParaRPr lang="lt-LT"/>
          </a:p>
        </p:txBody>
      </p:sp>
      <p:pic>
        <p:nvPicPr>
          <p:cNvPr id="1026" name="Picture 2" descr="C:\Users\Guest\AppData\Local\Microsoft\Windows\INetCache\IE\YC7KORVC\77128-emoticon-whatsapp-android-emoji-png-image-high-quality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952862"/>
            <a:ext cx="1500198" cy="150019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209" y="1571613"/>
            <a:ext cx="7396515" cy="39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2169</TotalTime>
  <Words>718</Words>
  <Application>Microsoft Office PowerPoint</Application>
  <PresentationFormat>Demonstracija ekrane (4:3)</PresentationFormat>
  <Paragraphs>292</Paragraphs>
  <Slides>54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54</vt:i4>
      </vt:variant>
    </vt:vector>
  </HeadingPairs>
  <TitlesOfParts>
    <vt:vector size="55" baseType="lpstr">
      <vt:lpstr>Saulėgrąža</vt:lpstr>
      <vt:lpstr>                     Veiklos kokybės įsivertinimo ataskaita </vt:lpstr>
      <vt:lpstr>  Veiklos sritis, tema, veiklos rodiklis   </vt:lpstr>
      <vt:lpstr>Tyrimo nuostatos</vt:lpstr>
      <vt:lpstr>Rodiklio paaiškinimas:</vt:lpstr>
      <vt:lpstr>Rodiklio paaiškinimas:  </vt:lpstr>
      <vt:lpstr> Raktiniai žodžiai </vt:lpstr>
      <vt:lpstr>   </vt:lpstr>
      <vt:lpstr>ILIUSTRACIJA  </vt:lpstr>
      <vt:lpstr>      </vt:lpstr>
      <vt:lpstr>   ŠALTINIAI:</vt:lpstr>
      <vt:lpstr>   Bendri anketinės apklausos duomenys</vt:lpstr>
      <vt:lpstr>Mokytojų ir mokinių apklausos rezultatai</vt:lpstr>
      <vt:lpstr>Mokytojų apklausa</vt:lpstr>
      <vt:lpstr>Mokytojų apklausa</vt:lpstr>
      <vt:lpstr>Mokytojų apklausa</vt:lpstr>
      <vt:lpstr>Mokytojų apklausa</vt:lpstr>
      <vt:lpstr>Mokytojų apklausa</vt:lpstr>
      <vt:lpstr>Mokytojų apklausa</vt:lpstr>
      <vt:lpstr>Mokytojų apklausa</vt:lpstr>
      <vt:lpstr>Mokytojų apklausa</vt:lpstr>
      <vt:lpstr>Mokytojų apklausa</vt:lpstr>
      <vt:lpstr>Mokytojų apklausa</vt:lpstr>
      <vt:lpstr>Mokytojų apklausa</vt:lpstr>
      <vt:lpstr>Mokinių apklausa</vt:lpstr>
      <vt:lpstr>Mokinių apklausa</vt:lpstr>
      <vt:lpstr>Mokinių apklausa</vt:lpstr>
      <vt:lpstr>Mokinių apklausa</vt:lpstr>
      <vt:lpstr>Mokinių apklausa</vt:lpstr>
      <vt:lpstr>Mokinių apklausa</vt:lpstr>
      <vt:lpstr>Mokinių apklausa</vt:lpstr>
      <vt:lpstr>Mokinių apklausa</vt:lpstr>
      <vt:lpstr>Mokinių apklausa</vt:lpstr>
      <vt:lpstr>Mokinių apklausa</vt:lpstr>
      <vt:lpstr>Mokinių apklausa</vt:lpstr>
      <vt:lpstr>Mokinių ir mokytojų nuomonių palyginimas</vt:lpstr>
      <vt:lpstr> 1. Ar mokslo metų pradžioje pamokose supažindinama su dalykų vertinimo tvarkomis? </vt:lpstr>
      <vt:lpstr>   2. Ar yra aiškūs dalykų vertinimo kriterijai?   </vt:lpstr>
      <vt:lpstr>3. Ar informuojama apie kontrolinio darbo (testo, kito atsiskaitymo raštu) kiekvienos užduoties vertinimą?</vt:lpstr>
      <vt:lpstr>4. Ar įsivertinimas pamokose padeda labiau pasitikėti savimi ir mažiau baimintis klaidų?</vt:lpstr>
      <vt:lpstr>5. Ar įsivertinimas pamokose padeda prisiimti daugiau atsakomybės už savo mokymąsi?</vt:lpstr>
      <vt:lpstr>6. Ar įsivertinimas pamokose padeda pasiekti geresnių rezultatų?</vt:lpstr>
      <vt:lpstr>7. Ar pamokų metu įsitraukiama į kitų mokinių vertinimą? </vt:lpstr>
      <vt:lpstr> 8. Ar mokiniui vertinant savo ir kitų mokinių atliktas užduotis, idėjas jis geriau supranta mokymosi procesą?  </vt:lpstr>
      <vt:lpstr>9. Ar naudojama kaupiamojo vertinimo sistema.</vt:lpstr>
      <vt:lpstr> 10. Ar pamokose naudojama kaupiamojo vertinimo sistema padeda pasiekti geresnių rezultatų?  </vt:lpstr>
      <vt:lpstr>11. Ar dalykų pamokose mokymui(si) ir įsivertinimui naudojate Eduką klasę?</vt:lpstr>
      <vt:lpstr> Mokytojų įsivertinimas (dialogas vertinant; įsivertinimas kaip savivoka) </vt:lpstr>
      <vt:lpstr>Mokinių įsivertinimas (dialogas vertinant; įsivertinimas kaip savivoka)</vt:lpstr>
      <vt:lpstr>IŠVADOS</vt:lpstr>
      <vt:lpstr>IŠVADOS</vt:lpstr>
      <vt:lpstr>Rekomendacijos ir pasiūlymai mokyklos veiklos tobulinimui</vt:lpstr>
      <vt:lpstr>Galutinės išvados</vt:lpstr>
      <vt:lpstr> Įsivertinimą atliko ir ataskaitą parengė Zarasų r. Antazavės Juozo Gruodžio pagrindinės mokyklos darbo grupė: </vt:lpstr>
      <vt:lpstr>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Zarasų r. Antazavės Juozo Gruodžio gimnazija 2020-2021 m. m. veiklos kokybės įsivertinimo ataskaita</dc:title>
  <dc:creator>IT_klase</dc:creator>
  <cp:lastModifiedBy>IT_klase</cp:lastModifiedBy>
  <cp:revision>166</cp:revision>
  <dcterms:created xsi:type="dcterms:W3CDTF">2021-06-17T06:05:08Z</dcterms:created>
  <dcterms:modified xsi:type="dcterms:W3CDTF">2023-06-12T05:58:19Z</dcterms:modified>
</cp:coreProperties>
</file>