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5052" r:id="rId1"/>
  </p:sldMasterIdLst>
  <p:notesMasterIdLst>
    <p:notesMasterId r:id="rId78"/>
  </p:notesMasterIdLst>
  <p:sldIdLst>
    <p:sldId id="256" r:id="rId2"/>
    <p:sldId id="275" r:id="rId3"/>
    <p:sldId id="276" r:id="rId4"/>
    <p:sldId id="299" r:id="rId5"/>
    <p:sldId id="300" r:id="rId6"/>
    <p:sldId id="259" r:id="rId7"/>
    <p:sldId id="386" r:id="rId8"/>
    <p:sldId id="260" r:id="rId9"/>
    <p:sldId id="381" r:id="rId10"/>
    <p:sldId id="382" r:id="rId11"/>
    <p:sldId id="301" r:id="rId12"/>
    <p:sldId id="383" r:id="rId13"/>
    <p:sldId id="385" r:id="rId14"/>
    <p:sldId id="379" r:id="rId15"/>
    <p:sldId id="302" r:id="rId16"/>
    <p:sldId id="303" r:id="rId17"/>
    <p:sldId id="263" r:id="rId18"/>
    <p:sldId id="291" r:id="rId19"/>
    <p:sldId id="304" r:id="rId20"/>
    <p:sldId id="341" r:id="rId21"/>
    <p:sldId id="342" r:id="rId22"/>
    <p:sldId id="305" r:id="rId23"/>
    <p:sldId id="337" r:id="rId24"/>
    <p:sldId id="306" r:id="rId25"/>
    <p:sldId id="340" r:id="rId26"/>
    <p:sldId id="307" r:id="rId27"/>
    <p:sldId id="339" r:id="rId28"/>
    <p:sldId id="338" r:id="rId29"/>
    <p:sldId id="373" r:id="rId30"/>
    <p:sldId id="308" r:id="rId31"/>
    <p:sldId id="358" r:id="rId32"/>
    <p:sldId id="357" r:id="rId33"/>
    <p:sldId id="363" r:id="rId34"/>
    <p:sldId id="356" r:id="rId35"/>
    <p:sldId id="355" r:id="rId36"/>
    <p:sldId id="353" r:id="rId37"/>
    <p:sldId id="309" r:id="rId38"/>
    <p:sldId id="352" r:id="rId39"/>
    <p:sldId id="351" r:id="rId40"/>
    <p:sldId id="350" r:id="rId41"/>
    <p:sldId id="348" r:id="rId42"/>
    <p:sldId id="347" r:id="rId43"/>
    <p:sldId id="310" r:id="rId44"/>
    <p:sldId id="334" r:id="rId45"/>
    <p:sldId id="311" r:id="rId46"/>
    <p:sldId id="335" r:id="rId47"/>
    <p:sldId id="312" r:id="rId48"/>
    <p:sldId id="375" r:id="rId49"/>
    <p:sldId id="376" r:id="rId50"/>
    <p:sldId id="336" r:id="rId51"/>
    <p:sldId id="313" r:id="rId52"/>
    <p:sldId id="343" r:id="rId53"/>
    <p:sldId id="344" r:id="rId54"/>
    <p:sldId id="359" r:id="rId55"/>
    <p:sldId id="362" r:id="rId56"/>
    <p:sldId id="314" r:id="rId57"/>
    <p:sldId id="332" r:id="rId58"/>
    <p:sldId id="315" r:id="rId59"/>
    <p:sldId id="321" r:id="rId60"/>
    <p:sldId id="322" r:id="rId61"/>
    <p:sldId id="323" r:id="rId62"/>
    <p:sldId id="324" r:id="rId63"/>
    <p:sldId id="325" r:id="rId64"/>
    <p:sldId id="345" r:id="rId65"/>
    <p:sldId id="326" r:id="rId66"/>
    <p:sldId id="367" r:id="rId67"/>
    <p:sldId id="369" r:id="rId68"/>
    <p:sldId id="327" r:id="rId69"/>
    <p:sldId id="371" r:id="rId70"/>
    <p:sldId id="370" r:id="rId71"/>
    <p:sldId id="270" r:id="rId72"/>
    <p:sldId id="277" r:id="rId73"/>
    <p:sldId id="331" r:id="rId74"/>
    <p:sldId id="271" r:id="rId75"/>
    <p:sldId id="274" r:id="rId76"/>
    <p:sldId id="273" r:id="rId77"/>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779" autoAdjust="0"/>
    <p:restoredTop sz="98547" autoAdjust="0"/>
  </p:normalViewPr>
  <p:slideViewPr>
    <p:cSldViewPr>
      <p:cViewPr varScale="1">
        <p:scale>
          <a:sx n="72" d="100"/>
          <a:sy n="72" d="100"/>
        </p:scale>
        <p:origin x="744"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710"/>
    </p:cViewPr>
  </p:sorterViewPr>
  <p:notesViewPr>
    <p:cSldViewPr>
      <p:cViewPr varScale="1">
        <p:scale>
          <a:sx n="65" d="100"/>
          <a:sy n="65" d="100"/>
        </p:scale>
        <p:origin x="-475" y="-8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Lapas1!$B$1</c:f>
              <c:strCache>
                <c:ptCount val="1"/>
                <c:pt idx="0">
                  <c:v>Mokytojai</c:v>
                </c:pt>
              </c:strCache>
            </c:strRef>
          </c:tx>
          <c:spPr>
            <a:solidFill>
              <a:srgbClr val="C00000"/>
            </a:solidFill>
            <a:ln>
              <a:noFill/>
            </a:ln>
            <a:effectLst/>
          </c:spPr>
          <c:invertIfNegative val="0"/>
          <c:cat>
            <c:strRef>
              <c:f>Lapas1!$A$2:$A$5</c:f>
              <c:strCache>
                <c:ptCount val="4"/>
                <c:pt idx="0">
                  <c:v>Visiškai sutinku</c:v>
                </c:pt>
                <c:pt idx="1">
                  <c:v>Ko gero, sutinku</c:v>
                </c:pt>
                <c:pt idx="2">
                  <c:v>Ko gero, nesutinku</c:v>
                </c:pt>
                <c:pt idx="3">
                  <c:v>Visiškai nesutinku</c:v>
                </c:pt>
              </c:strCache>
            </c:strRef>
          </c:cat>
          <c:val>
            <c:numRef>
              <c:f>Lapas1!$B$2:$B$5</c:f>
              <c:numCache>
                <c:formatCode>General</c:formatCode>
                <c:ptCount val="4"/>
                <c:pt idx="0">
                  <c:v>67</c:v>
                </c:pt>
                <c:pt idx="1">
                  <c:v>19</c:v>
                </c:pt>
                <c:pt idx="2">
                  <c:v>14</c:v>
                </c:pt>
                <c:pt idx="3">
                  <c:v>0</c:v>
                </c:pt>
              </c:numCache>
            </c:numRef>
          </c:val>
          <c:extLst>
            <c:ext xmlns:c16="http://schemas.microsoft.com/office/drawing/2014/chart" uri="{C3380CC4-5D6E-409C-BE32-E72D297353CC}">
              <c16:uniqueId val="{00000000-1C6E-4515-BFB6-ECE9F4D943B0}"/>
            </c:ext>
          </c:extLst>
        </c:ser>
        <c:ser>
          <c:idx val="1"/>
          <c:order val="1"/>
          <c:tx>
            <c:strRef>
              <c:f>Lapas1!$C$1</c:f>
              <c:strCache>
                <c:ptCount val="1"/>
                <c:pt idx="0">
                  <c:v>Mokiniai</c:v>
                </c:pt>
              </c:strCache>
            </c:strRef>
          </c:tx>
          <c:spPr>
            <a:solidFill>
              <a:schemeClr val="accent2"/>
            </a:solidFill>
            <a:ln>
              <a:noFill/>
            </a:ln>
            <a:effectLst/>
          </c:spPr>
          <c:invertIfNegative val="0"/>
          <c:cat>
            <c:strRef>
              <c:f>Lapas1!$A$2:$A$5</c:f>
              <c:strCache>
                <c:ptCount val="4"/>
                <c:pt idx="0">
                  <c:v>Visiškai sutinku</c:v>
                </c:pt>
                <c:pt idx="1">
                  <c:v>Ko gero, sutinku</c:v>
                </c:pt>
                <c:pt idx="2">
                  <c:v>Ko gero, nesutinku</c:v>
                </c:pt>
                <c:pt idx="3">
                  <c:v>Visiškai nesutinku</c:v>
                </c:pt>
              </c:strCache>
            </c:strRef>
          </c:cat>
          <c:val>
            <c:numRef>
              <c:f>Lapas1!$C$2:$C$5</c:f>
              <c:numCache>
                <c:formatCode>General</c:formatCode>
                <c:ptCount val="4"/>
                <c:pt idx="0">
                  <c:v>26</c:v>
                </c:pt>
                <c:pt idx="1">
                  <c:v>69</c:v>
                </c:pt>
                <c:pt idx="2">
                  <c:v>6</c:v>
                </c:pt>
                <c:pt idx="3">
                  <c:v>0</c:v>
                </c:pt>
              </c:numCache>
            </c:numRef>
          </c:val>
          <c:extLst>
            <c:ext xmlns:c16="http://schemas.microsoft.com/office/drawing/2014/chart" uri="{C3380CC4-5D6E-409C-BE32-E72D297353CC}">
              <c16:uniqueId val="{00000001-1C6E-4515-BFB6-ECE9F4D943B0}"/>
            </c:ext>
          </c:extLst>
        </c:ser>
        <c:dLbls>
          <c:showLegendKey val="0"/>
          <c:showVal val="0"/>
          <c:showCatName val="0"/>
          <c:showSerName val="0"/>
          <c:showPercent val="0"/>
          <c:showBubbleSize val="0"/>
        </c:dLbls>
        <c:gapWidth val="219"/>
        <c:overlap val="-27"/>
        <c:axId val="367925504"/>
        <c:axId val="367943680"/>
      </c:barChart>
      <c:catAx>
        <c:axId val="367925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367943680"/>
        <c:crosses val="autoZero"/>
        <c:auto val="1"/>
        <c:lblAlgn val="ctr"/>
        <c:lblOffset val="100"/>
        <c:noMultiLvlLbl val="0"/>
      </c:catAx>
      <c:valAx>
        <c:axId val="367943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367925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t-L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Lapas1!$B$1</c:f>
              <c:strCache>
                <c:ptCount val="1"/>
                <c:pt idx="0">
                  <c:v>Mokytojai</c:v>
                </c:pt>
              </c:strCache>
            </c:strRef>
          </c:tx>
          <c:spPr>
            <a:solidFill>
              <a:srgbClr val="C00000"/>
            </a:solidFill>
            <a:ln>
              <a:noFill/>
            </a:ln>
            <a:effectLst/>
          </c:spPr>
          <c:invertIfNegative val="0"/>
          <c:cat>
            <c:strRef>
              <c:f>Lapas1!$A$2:$A$5</c:f>
              <c:strCache>
                <c:ptCount val="4"/>
                <c:pt idx="0">
                  <c:v>Visiškai sutinku</c:v>
                </c:pt>
                <c:pt idx="1">
                  <c:v>Ko gero, sutinku</c:v>
                </c:pt>
                <c:pt idx="2">
                  <c:v>Ko gero, nesutinku</c:v>
                </c:pt>
                <c:pt idx="3">
                  <c:v>Visiškai nesutinku</c:v>
                </c:pt>
              </c:strCache>
            </c:strRef>
          </c:cat>
          <c:val>
            <c:numRef>
              <c:f>Lapas1!$B$2:$B$5</c:f>
              <c:numCache>
                <c:formatCode>General</c:formatCode>
                <c:ptCount val="4"/>
                <c:pt idx="0">
                  <c:v>71</c:v>
                </c:pt>
                <c:pt idx="1">
                  <c:v>19</c:v>
                </c:pt>
                <c:pt idx="2">
                  <c:v>5</c:v>
                </c:pt>
                <c:pt idx="3">
                  <c:v>5</c:v>
                </c:pt>
              </c:numCache>
            </c:numRef>
          </c:val>
          <c:extLst>
            <c:ext xmlns:c16="http://schemas.microsoft.com/office/drawing/2014/chart" uri="{C3380CC4-5D6E-409C-BE32-E72D297353CC}">
              <c16:uniqueId val="{00000000-B96A-4263-884B-485B1DDFE183}"/>
            </c:ext>
          </c:extLst>
        </c:ser>
        <c:ser>
          <c:idx val="1"/>
          <c:order val="1"/>
          <c:tx>
            <c:strRef>
              <c:f>Lapas1!$C$1</c:f>
              <c:strCache>
                <c:ptCount val="1"/>
                <c:pt idx="0">
                  <c:v>Mokiniai</c:v>
                </c:pt>
              </c:strCache>
            </c:strRef>
          </c:tx>
          <c:spPr>
            <a:solidFill>
              <a:schemeClr val="accent2"/>
            </a:solidFill>
            <a:ln>
              <a:noFill/>
            </a:ln>
            <a:effectLst/>
          </c:spPr>
          <c:invertIfNegative val="0"/>
          <c:cat>
            <c:strRef>
              <c:f>Lapas1!$A$2:$A$5</c:f>
              <c:strCache>
                <c:ptCount val="4"/>
                <c:pt idx="0">
                  <c:v>Visiškai sutinku</c:v>
                </c:pt>
                <c:pt idx="1">
                  <c:v>Ko gero, sutinku</c:v>
                </c:pt>
                <c:pt idx="2">
                  <c:v>Ko gero, nesutinku</c:v>
                </c:pt>
                <c:pt idx="3">
                  <c:v>Visiškai nesutinku</c:v>
                </c:pt>
              </c:strCache>
            </c:strRef>
          </c:cat>
          <c:val>
            <c:numRef>
              <c:f>Lapas1!$C$2:$C$5</c:f>
              <c:numCache>
                <c:formatCode>General</c:formatCode>
                <c:ptCount val="4"/>
                <c:pt idx="0">
                  <c:v>43</c:v>
                </c:pt>
                <c:pt idx="1">
                  <c:v>50</c:v>
                </c:pt>
                <c:pt idx="2">
                  <c:v>4</c:v>
                </c:pt>
                <c:pt idx="3">
                  <c:v>4</c:v>
                </c:pt>
              </c:numCache>
            </c:numRef>
          </c:val>
          <c:extLst>
            <c:ext xmlns:c16="http://schemas.microsoft.com/office/drawing/2014/chart" uri="{C3380CC4-5D6E-409C-BE32-E72D297353CC}">
              <c16:uniqueId val="{00000001-B96A-4263-884B-485B1DDFE183}"/>
            </c:ext>
          </c:extLst>
        </c:ser>
        <c:dLbls>
          <c:showLegendKey val="0"/>
          <c:showVal val="0"/>
          <c:showCatName val="0"/>
          <c:showSerName val="0"/>
          <c:showPercent val="0"/>
          <c:showBubbleSize val="0"/>
        </c:dLbls>
        <c:gapWidth val="219"/>
        <c:overlap val="-27"/>
        <c:axId val="367490176"/>
        <c:axId val="367491712"/>
      </c:barChart>
      <c:catAx>
        <c:axId val="367490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367491712"/>
        <c:crosses val="autoZero"/>
        <c:auto val="1"/>
        <c:lblAlgn val="ctr"/>
        <c:lblOffset val="100"/>
        <c:noMultiLvlLbl val="0"/>
      </c:catAx>
      <c:valAx>
        <c:axId val="367491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367490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t-L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Lapas1!$B$1</c:f>
              <c:strCache>
                <c:ptCount val="1"/>
                <c:pt idx="0">
                  <c:v>Mokytojai</c:v>
                </c:pt>
              </c:strCache>
            </c:strRef>
          </c:tx>
          <c:spPr>
            <a:solidFill>
              <a:srgbClr val="C00000"/>
            </a:solidFill>
            <a:ln>
              <a:noFill/>
            </a:ln>
            <a:effectLst/>
          </c:spPr>
          <c:invertIfNegative val="0"/>
          <c:cat>
            <c:strRef>
              <c:f>Lapas1!$A$2:$A$5</c:f>
              <c:strCache>
                <c:ptCount val="4"/>
                <c:pt idx="0">
                  <c:v>Visiškai sutinku</c:v>
                </c:pt>
                <c:pt idx="1">
                  <c:v>Ko gero, sutinku</c:v>
                </c:pt>
                <c:pt idx="2">
                  <c:v>Ko gero, nesutinku</c:v>
                </c:pt>
                <c:pt idx="3">
                  <c:v>Visiškai nesutinku</c:v>
                </c:pt>
              </c:strCache>
            </c:strRef>
          </c:cat>
          <c:val>
            <c:numRef>
              <c:f>Lapas1!$B$2:$B$5</c:f>
              <c:numCache>
                <c:formatCode>General</c:formatCode>
                <c:ptCount val="4"/>
                <c:pt idx="0">
                  <c:v>52</c:v>
                </c:pt>
                <c:pt idx="1">
                  <c:v>33</c:v>
                </c:pt>
                <c:pt idx="2">
                  <c:v>10</c:v>
                </c:pt>
                <c:pt idx="3">
                  <c:v>5</c:v>
                </c:pt>
              </c:numCache>
            </c:numRef>
          </c:val>
          <c:extLst>
            <c:ext xmlns:c16="http://schemas.microsoft.com/office/drawing/2014/chart" uri="{C3380CC4-5D6E-409C-BE32-E72D297353CC}">
              <c16:uniqueId val="{00000000-DCB1-4F53-A188-94A3AF3AF086}"/>
            </c:ext>
          </c:extLst>
        </c:ser>
        <c:ser>
          <c:idx val="1"/>
          <c:order val="1"/>
          <c:tx>
            <c:strRef>
              <c:f>Lapas1!$C$1</c:f>
              <c:strCache>
                <c:ptCount val="1"/>
                <c:pt idx="0">
                  <c:v>Mokiniai</c:v>
                </c:pt>
              </c:strCache>
            </c:strRef>
          </c:tx>
          <c:spPr>
            <a:solidFill>
              <a:schemeClr val="accent2"/>
            </a:solidFill>
            <a:ln>
              <a:noFill/>
            </a:ln>
            <a:effectLst/>
          </c:spPr>
          <c:invertIfNegative val="0"/>
          <c:cat>
            <c:strRef>
              <c:f>Lapas1!$A$2:$A$5</c:f>
              <c:strCache>
                <c:ptCount val="4"/>
                <c:pt idx="0">
                  <c:v>Visiškai sutinku</c:v>
                </c:pt>
                <c:pt idx="1">
                  <c:v>Ko gero, sutinku</c:v>
                </c:pt>
                <c:pt idx="2">
                  <c:v>Ko gero, nesutinku</c:v>
                </c:pt>
                <c:pt idx="3">
                  <c:v>Visiškai nesutinku</c:v>
                </c:pt>
              </c:strCache>
            </c:strRef>
          </c:cat>
          <c:val>
            <c:numRef>
              <c:f>Lapas1!$C$2:$C$5</c:f>
              <c:numCache>
                <c:formatCode>General</c:formatCode>
                <c:ptCount val="4"/>
                <c:pt idx="0">
                  <c:v>24</c:v>
                </c:pt>
                <c:pt idx="1">
                  <c:v>50</c:v>
                </c:pt>
                <c:pt idx="2">
                  <c:v>20</c:v>
                </c:pt>
                <c:pt idx="3">
                  <c:v>6</c:v>
                </c:pt>
              </c:numCache>
            </c:numRef>
          </c:val>
          <c:extLst>
            <c:ext xmlns:c16="http://schemas.microsoft.com/office/drawing/2014/chart" uri="{C3380CC4-5D6E-409C-BE32-E72D297353CC}">
              <c16:uniqueId val="{00000001-DCB1-4F53-A188-94A3AF3AF086}"/>
            </c:ext>
          </c:extLst>
        </c:ser>
        <c:dLbls>
          <c:showLegendKey val="0"/>
          <c:showVal val="0"/>
          <c:showCatName val="0"/>
          <c:showSerName val="0"/>
          <c:showPercent val="0"/>
          <c:showBubbleSize val="0"/>
        </c:dLbls>
        <c:gapWidth val="219"/>
        <c:overlap val="-27"/>
        <c:axId val="368218112"/>
        <c:axId val="368219648"/>
      </c:barChart>
      <c:catAx>
        <c:axId val="368218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368219648"/>
        <c:crosses val="autoZero"/>
        <c:auto val="1"/>
        <c:lblAlgn val="ctr"/>
        <c:lblOffset val="100"/>
        <c:noMultiLvlLbl val="0"/>
      </c:catAx>
      <c:valAx>
        <c:axId val="368219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368218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t-LT"/>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Lapas1!$B$1</c:f>
              <c:strCache>
                <c:ptCount val="1"/>
                <c:pt idx="0">
                  <c:v>Mokytojai</c:v>
                </c:pt>
              </c:strCache>
            </c:strRef>
          </c:tx>
          <c:spPr>
            <a:solidFill>
              <a:srgbClr val="C00000"/>
            </a:solidFill>
            <a:ln>
              <a:noFill/>
            </a:ln>
            <a:effectLst/>
          </c:spPr>
          <c:invertIfNegative val="0"/>
          <c:cat>
            <c:strRef>
              <c:f>Lapas1!$A$2:$A$9</c:f>
              <c:strCache>
                <c:ptCount val="8"/>
                <c:pt idx="0">
                  <c:v>Lauko klasėje</c:v>
                </c:pt>
                <c:pt idx="1">
                  <c:v>Stadione </c:v>
                </c:pt>
                <c:pt idx="2">
                  <c:v>Žaidimų aikštelėje</c:v>
                </c:pt>
                <c:pt idx="3">
                  <c:v>Pavėsinėje</c:v>
                </c:pt>
                <c:pt idx="4">
                  <c:v>Žaidimų aikštelėje</c:v>
                </c:pt>
                <c:pt idx="5">
                  <c:v>Želdinių teritorijoje</c:v>
                </c:pt>
                <c:pt idx="6">
                  <c:v>Prie tvenkinio</c:v>
                </c:pt>
                <c:pt idx="7">
                  <c:v>Nevedu</c:v>
                </c:pt>
              </c:strCache>
            </c:strRef>
          </c:cat>
          <c:val>
            <c:numRef>
              <c:f>Lapas1!$B$2:$B$9</c:f>
              <c:numCache>
                <c:formatCode>General</c:formatCode>
                <c:ptCount val="8"/>
                <c:pt idx="0">
                  <c:v>36</c:v>
                </c:pt>
                <c:pt idx="1">
                  <c:v>35</c:v>
                </c:pt>
                <c:pt idx="2">
                  <c:v>17</c:v>
                </c:pt>
                <c:pt idx="3">
                  <c:v>4.5</c:v>
                </c:pt>
                <c:pt idx="4">
                  <c:v>14</c:v>
                </c:pt>
                <c:pt idx="5">
                  <c:v>14</c:v>
                </c:pt>
                <c:pt idx="6">
                  <c:v>4</c:v>
                </c:pt>
                <c:pt idx="7">
                  <c:v>4</c:v>
                </c:pt>
              </c:numCache>
            </c:numRef>
          </c:val>
          <c:extLst>
            <c:ext xmlns:c16="http://schemas.microsoft.com/office/drawing/2014/chart" uri="{C3380CC4-5D6E-409C-BE32-E72D297353CC}">
              <c16:uniqueId val="{00000000-3BE3-4691-9970-D81797EE51DC}"/>
            </c:ext>
          </c:extLst>
        </c:ser>
        <c:ser>
          <c:idx val="1"/>
          <c:order val="1"/>
          <c:tx>
            <c:strRef>
              <c:f>Lapas1!$C$1</c:f>
              <c:strCache>
                <c:ptCount val="1"/>
                <c:pt idx="0">
                  <c:v>Mokiniai</c:v>
                </c:pt>
              </c:strCache>
            </c:strRef>
          </c:tx>
          <c:spPr>
            <a:solidFill>
              <a:schemeClr val="accent2"/>
            </a:solidFill>
            <a:ln>
              <a:noFill/>
            </a:ln>
            <a:effectLst/>
          </c:spPr>
          <c:invertIfNegative val="0"/>
          <c:cat>
            <c:strRef>
              <c:f>Lapas1!$A$2:$A$9</c:f>
              <c:strCache>
                <c:ptCount val="8"/>
                <c:pt idx="0">
                  <c:v>Lauko klasėje</c:v>
                </c:pt>
                <c:pt idx="1">
                  <c:v>Stadione </c:v>
                </c:pt>
                <c:pt idx="2">
                  <c:v>Žaidimų aikštelėje</c:v>
                </c:pt>
                <c:pt idx="3">
                  <c:v>Pavėsinėje</c:v>
                </c:pt>
                <c:pt idx="4">
                  <c:v>Žaidimų aikštelėje</c:v>
                </c:pt>
                <c:pt idx="5">
                  <c:v>Želdinių teritorijoje</c:v>
                </c:pt>
                <c:pt idx="6">
                  <c:v>Prie tvenkinio</c:v>
                </c:pt>
                <c:pt idx="7">
                  <c:v>Nevedu</c:v>
                </c:pt>
              </c:strCache>
            </c:strRef>
          </c:cat>
          <c:val>
            <c:numRef>
              <c:f>Lapas1!$C$2:$C$9</c:f>
              <c:numCache>
                <c:formatCode>General</c:formatCode>
                <c:ptCount val="8"/>
                <c:pt idx="0">
                  <c:v>30</c:v>
                </c:pt>
                <c:pt idx="1">
                  <c:v>16</c:v>
                </c:pt>
                <c:pt idx="2">
                  <c:v>10</c:v>
                </c:pt>
                <c:pt idx="3">
                  <c:v>18</c:v>
                </c:pt>
                <c:pt idx="4">
                  <c:v>17</c:v>
                </c:pt>
                <c:pt idx="5">
                  <c:v>2</c:v>
                </c:pt>
                <c:pt idx="6">
                  <c:v>6</c:v>
                </c:pt>
                <c:pt idx="7">
                  <c:v>0</c:v>
                </c:pt>
              </c:numCache>
            </c:numRef>
          </c:val>
          <c:extLst>
            <c:ext xmlns:c16="http://schemas.microsoft.com/office/drawing/2014/chart" uri="{C3380CC4-5D6E-409C-BE32-E72D297353CC}">
              <c16:uniqueId val="{00000001-3BE3-4691-9970-D81797EE51DC}"/>
            </c:ext>
          </c:extLst>
        </c:ser>
        <c:dLbls>
          <c:showLegendKey val="0"/>
          <c:showVal val="0"/>
          <c:showCatName val="0"/>
          <c:showSerName val="0"/>
          <c:showPercent val="0"/>
          <c:showBubbleSize val="0"/>
        </c:dLbls>
        <c:gapWidth val="219"/>
        <c:overlap val="-27"/>
        <c:axId val="368253184"/>
        <c:axId val="368259072"/>
      </c:barChart>
      <c:catAx>
        <c:axId val="368253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368259072"/>
        <c:crosses val="autoZero"/>
        <c:auto val="1"/>
        <c:lblAlgn val="ctr"/>
        <c:lblOffset val="100"/>
        <c:noMultiLvlLbl val="0"/>
      </c:catAx>
      <c:valAx>
        <c:axId val="368259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368253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t-LT"/>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Lapas1!$B$1</c:f>
              <c:strCache>
                <c:ptCount val="1"/>
                <c:pt idx="0">
                  <c:v>Mokytojai</c:v>
                </c:pt>
              </c:strCache>
            </c:strRef>
          </c:tx>
          <c:spPr>
            <a:solidFill>
              <a:srgbClr val="C00000"/>
            </a:solidFill>
            <a:ln>
              <a:noFill/>
            </a:ln>
            <a:effectLst/>
          </c:spPr>
          <c:invertIfNegative val="0"/>
          <c:cat>
            <c:strRef>
              <c:f>Lapas1!$A$2:$A$5</c:f>
              <c:strCache>
                <c:ptCount val="4"/>
                <c:pt idx="0">
                  <c:v>Visiškai sutinku</c:v>
                </c:pt>
                <c:pt idx="1">
                  <c:v>Ko gero, sutinku</c:v>
                </c:pt>
                <c:pt idx="2">
                  <c:v>Ko gero, nesutinku</c:v>
                </c:pt>
                <c:pt idx="3">
                  <c:v>Visiškai nesutinku</c:v>
                </c:pt>
              </c:strCache>
            </c:strRef>
          </c:cat>
          <c:val>
            <c:numRef>
              <c:f>Lapas1!$B$2:$B$5</c:f>
              <c:numCache>
                <c:formatCode>General</c:formatCode>
                <c:ptCount val="4"/>
                <c:pt idx="0">
                  <c:v>76</c:v>
                </c:pt>
                <c:pt idx="1">
                  <c:v>19</c:v>
                </c:pt>
                <c:pt idx="2">
                  <c:v>5</c:v>
                </c:pt>
                <c:pt idx="3">
                  <c:v>0</c:v>
                </c:pt>
              </c:numCache>
            </c:numRef>
          </c:val>
          <c:extLst>
            <c:ext xmlns:c16="http://schemas.microsoft.com/office/drawing/2014/chart" uri="{C3380CC4-5D6E-409C-BE32-E72D297353CC}">
              <c16:uniqueId val="{00000000-A87B-466B-AD2C-8B6EF29F17FB}"/>
            </c:ext>
          </c:extLst>
        </c:ser>
        <c:ser>
          <c:idx val="1"/>
          <c:order val="1"/>
          <c:tx>
            <c:strRef>
              <c:f>Lapas1!$C$1</c:f>
              <c:strCache>
                <c:ptCount val="1"/>
                <c:pt idx="0">
                  <c:v>Mokiniai</c:v>
                </c:pt>
              </c:strCache>
            </c:strRef>
          </c:tx>
          <c:spPr>
            <a:solidFill>
              <a:schemeClr val="accent2"/>
            </a:solidFill>
            <a:ln>
              <a:noFill/>
            </a:ln>
            <a:effectLst/>
          </c:spPr>
          <c:invertIfNegative val="0"/>
          <c:cat>
            <c:strRef>
              <c:f>Lapas1!$A$2:$A$5</c:f>
              <c:strCache>
                <c:ptCount val="4"/>
                <c:pt idx="0">
                  <c:v>Visiškai sutinku</c:v>
                </c:pt>
                <c:pt idx="1">
                  <c:v>Ko gero, sutinku</c:v>
                </c:pt>
                <c:pt idx="2">
                  <c:v>Ko gero, nesutinku</c:v>
                </c:pt>
                <c:pt idx="3">
                  <c:v>Visiškai nesutinku</c:v>
                </c:pt>
              </c:strCache>
            </c:strRef>
          </c:cat>
          <c:val>
            <c:numRef>
              <c:f>Lapas1!$C$2:$C$5</c:f>
              <c:numCache>
                <c:formatCode>General</c:formatCode>
                <c:ptCount val="4"/>
                <c:pt idx="0">
                  <c:v>41</c:v>
                </c:pt>
                <c:pt idx="1">
                  <c:v>50</c:v>
                </c:pt>
                <c:pt idx="2">
                  <c:v>7</c:v>
                </c:pt>
                <c:pt idx="3">
                  <c:v>2</c:v>
                </c:pt>
              </c:numCache>
            </c:numRef>
          </c:val>
          <c:extLst>
            <c:ext xmlns:c16="http://schemas.microsoft.com/office/drawing/2014/chart" uri="{C3380CC4-5D6E-409C-BE32-E72D297353CC}">
              <c16:uniqueId val="{00000001-A87B-466B-AD2C-8B6EF29F17FB}"/>
            </c:ext>
          </c:extLst>
        </c:ser>
        <c:dLbls>
          <c:showLegendKey val="0"/>
          <c:showVal val="0"/>
          <c:showCatName val="0"/>
          <c:showSerName val="0"/>
          <c:showPercent val="0"/>
          <c:showBubbleSize val="0"/>
        </c:dLbls>
        <c:gapWidth val="219"/>
        <c:overlap val="-27"/>
        <c:axId val="368141824"/>
        <c:axId val="368143360"/>
      </c:barChart>
      <c:catAx>
        <c:axId val="368141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368143360"/>
        <c:crosses val="autoZero"/>
        <c:auto val="1"/>
        <c:lblAlgn val="ctr"/>
        <c:lblOffset val="100"/>
        <c:noMultiLvlLbl val="0"/>
      </c:catAx>
      <c:valAx>
        <c:axId val="368143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368141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t-LT"/>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Lapas1!$B$1</c:f>
              <c:strCache>
                <c:ptCount val="1"/>
                <c:pt idx="0">
                  <c:v>Mokytojai</c:v>
                </c:pt>
              </c:strCache>
            </c:strRef>
          </c:tx>
          <c:spPr>
            <a:solidFill>
              <a:srgbClr val="C00000"/>
            </a:solidFill>
            <a:ln>
              <a:noFill/>
            </a:ln>
            <a:effectLst/>
          </c:spPr>
          <c:invertIfNegative val="0"/>
          <c:cat>
            <c:strRef>
              <c:f>Lapas1!$A$2:$A$5</c:f>
              <c:strCache>
                <c:ptCount val="4"/>
                <c:pt idx="0">
                  <c:v>Visiškai sutinku</c:v>
                </c:pt>
                <c:pt idx="1">
                  <c:v>Ko gero, sutinku</c:v>
                </c:pt>
                <c:pt idx="2">
                  <c:v>Ko gero, nesutinku</c:v>
                </c:pt>
                <c:pt idx="3">
                  <c:v>Visiškai nesutinku</c:v>
                </c:pt>
              </c:strCache>
            </c:strRef>
          </c:cat>
          <c:val>
            <c:numRef>
              <c:f>Lapas1!$B$2:$B$5</c:f>
              <c:numCache>
                <c:formatCode>General</c:formatCode>
                <c:ptCount val="4"/>
                <c:pt idx="0">
                  <c:v>48</c:v>
                </c:pt>
                <c:pt idx="1">
                  <c:v>38</c:v>
                </c:pt>
                <c:pt idx="2">
                  <c:v>10</c:v>
                </c:pt>
                <c:pt idx="3">
                  <c:v>5</c:v>
                </c:pt>
              </c:numCache>
            </c:numRef>
          </c:val>
          <c:extLst>
            <c:ext xmlns:c16="http://schemas.microsoft.com/office/drawing/2014/chart" uri="{C3380CC4-5D6E-409C-BE32-E72D297353CC}">
              <c16:uniqueId val="{00000000-90D9-4F83-8156-4C37538AF4B6}"/>
            </c:ext>
          </c:extLst>
        </c:ser>
        <c:ser>
          <c:idx val="1"/>
          <c:order val="1"/>
          <c:tx>
            <c:strRef>
              <c:f>Lapas1!$C$1</c:f>
              <c:strCache>
                <c:ptCount val="1"/>
                <c:pt idx="0">
                  <c:v>Mokiniai</c:v>
                </c:pt>
              </c:strCache>
            </c:strRef>
          </c:tx>
          <c:spPr>
            <a:solidFill>
              <a:schemeClr val="accent2"/>
            </a:solidFill>
            <a:ln>
              <a:noFill/>
            </a:ln>
            <a:effectLst/>
          </c:spPr>
          <c:invertIfNegative val="0"/>
          <c:cat>
            <c:strRef>
              <c:f>Lapas1!$A$2:$A$5</c:f>
              <c:strCache>
                <c:ptCount val="4"/>
                <c:pt idx="0">
                  <c:v>Visiškai sutinku</c:v>
                </c:pt>
                <c:pt idx="1">
                  <c:v>Ko gero, sutinku</c:v>
                </c:pt>
                <c:pt idx="2">
                  <c:v>Ko gero, nesutinku</c:v>
                </c:pt>
                <c:pt idx="3">
                  <c:v>Visiškai nesutinku</c:v>
                </c:pt>
              </c:strCache>
            </c:strRef>
          </c:cat>
          <c:val>
            <c:numRef>
              <c:f>Lapas1!$C$2:$C$5</c:f>
              <c:numCache>
                <c:formatCode>General</c:formatCode>
                <c:ptCount val="4"/>
                <c:pt idx="0">
                  <c:v>22</c:v>
                </c:pt>
                <c:pt idx="1">
                  <c:v>54</c:v>
                </c:pt>
                <c:pt idx="2">
                  <c:v>17</c:v>
                </c:pt>
                <c:pt idx="3">
                  <c:v>7</c:v>
                </c:pt>
              </c:numCache>
            </c:numRef>
          </c:val>
          <c:extLst>
            <c:ext xmlns:c16="http://schemas.microsoft.com/office/drawing/2014/chart" uri="{C3380CC4-5D6E-409C-BE32-E72D297353CC}">
              <c16:uniqueId val="{00000001-90D9-4F83-8156-4C37538AF4B6}"/>
            </c:ext>
          </c:extLst>
        </c:ser>
        <c:dLbls>
          <c:showLegendKey val="0"/>
          <c:showVal val="0"/>
          <c:showCatName val="0"/>
          <c:showSerName val="0"/>
          <c:showPercent val="0"/>
          <c:showBubbleSize val="0"/>
        </c:dLbls>
        <c:gapWidth val="219"/>
        <c:overlap val="-27"/>
        <c:axId val="368332800"/>
        <c:axId val="368334336"/>
      </c:barChart>
      <c:catAx>
        <c:axId val="368332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368334336"/>
        <c:crosses val="autoZero"/>
        <c:auto val="1"/>
        <c:lblAlgn val="ctr"/>
        <c:lblOffset val="100"/>
        <c:noMultiLvlLbl val="0"/>
      </c:catAx>
      <c:valAx>
        <c:axId val="368334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368332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t-LT"/>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Lapas1!$B$1</c:f>
              <c:strCache>
                <c:ptCount val="1"/>
                <c:pt idx="0">
                  <c:v>Mokytojai</c:v>
                </c:pt>
              </c:strCache>
            </c:strRef>
          </c:tx>
          <c:spPr>
            <a:solidFill>
              <a:srgbClr val="C00000"/>
            </a:solidFill>
            <a:ln>
              <a:noFill/>
            </a:ln>
            <a:effectLst/>
          </c:spPr>
          <c:invertIfNegative val="0"/>
          <c:cat>
            <c:strRef>
              <c:f>Lapas1!$A$2:$A$5</c:f>
              <c:strCache>
                <c:ptCount val="4"/>
                <c:pt idx="0">
                  <c:v>Visiškai sutinku</c:v>
                </c:pt>
                <c:pt idx="1">
                  <c:v>Ko gero, sutinku</c:v>
                </c:pt>
                <c:pt idx="2">
                  <c:v>Ko gero, nesutinku</c:v>
                </c:pt>
                <c:pt idx="3">
                  <c:v>Visiškai nesutinku</c:v>
                </c:pt>
              </c:strCache>
            </c:strRef>
          </c:cat>
          <c:val>
            <c:numRef>
              <c:f>Lapas1!$B$2:$B$5</c:f>
              <c:numCache>
                <c:formatCode>General</c:formatCode>
                <c:ptCount val="4"/>
                <c:pt idx="0">
                  <c:v>71</c:v>
                </c:pt>
                <c:pt idx="1">
                  <c:v>29</c:v>
                </c:pt>
                <c:pt idx="2">
                  <c:v>0</c:v>
                </c:pt>
                <c:pt idx="3">
                  <c:v>0</c:v>
                </c:pt>
              </c:numCache>
            </c:numRef>
          </c:val>
          <c:extLst>
            <c:ext xmlns:c16="http://schemas.microsoft.com/office/drawing/2014/chart" uri="{C3380CC4-5D6E-409C-BE32-E72D297353CC}">
              <c16:uniqueId val="{00000000-A6E1-4CAA-AFC9-048BD67E87E8}"/>
            </c:ext>
          </c:extLst>
        </c:ser>
        <c:ser>
          <c:idx val="1"/>
          <c:order val="1"/>
          <c:tx>
            <c:strRef>
              <c:f>Lapas1!$C$1</c:f>
              <c:strCache>
                <c:ptCount val="1"/>
                <c:pt idx="0">
                  <c:v>Mokiniai</c:v>
                </c:pt>
              </c:strCache>
            </c:strRef>
          </c:tx>
          <c:spPr>
            <a:solidFill>
              <a:schemeClr val="accent2"/>
            </a:solidFill>
            <a:ln>
              <a:noFill/>
            </a:ln>
            <a:effectLst/>
          </c:spPr>
          <c:invertIfNegative val="0"/>
          <c:cat>
            <c:strRef>
              <c:f>Lapas1!$A$2:$A$5</c:f>
              <c:strCache>
                <c:ptCount val="4"/>
                <c:pt idx="0">
                  <c:v>Visiškai sutinku</c:v>
                </c:pt>
                <c:pt idx="1">
                  <c:v>Ko gero, sutinku</c:v>
                </c:pt>
                <c:pt idx="2">
                  <c:v>Ko gero, nesutinku</c:v>
                </c:pt>
                <c:pt idx="3">
                  <c:v>Visiškai nesutinku</c:v>
                </c:pt>
              </c:strCache>
            </c:strRef>
          </c:cat>
          <c:val>
            <c:numRef>
              <c:f>Lapas1!$C$2:$C$5</c:f>
              <c:numCache>
                <c:formatCode>General</c:formatCode>
                <c:ptCount val="4"/>
                <c:pt idx="0">
                  <c:v>24</c:v>
                </c:pt>
                <c:pt idx="1">
                  <c:v>57</c:v>
                </c:pt>
                <c:pt idx="2">
                  <c:v>13</c:v>
                </c:pt>
                <c:pt idx="3">
                  <c:v>6</c:v>
                </c:pt>
              </c:numCache>
            </c:numRef>
          </c:val>
          <c:extLst>
            <c:ext xmlns:c16="http://schemas.microsoft.com/office/drawing/2014/chart" uri="{C3380CC4-5D6E-409C-BE32-E72D297353CC}">
              <c16:uniqueId val="{00000001-A6E1-4CAA-AFC9-048BD67E87E8}"/>
            </c:ext>
          </c:extLst>
        </c:ser>
        <c:dLbls>
          <c:showLegendKey val="0"/>
          <c:showVal val="0"/>
          <c:showCatName val="0"/>
          <c:showSerName val="0"/>
          <c:showPercent val="0"/>
          <c:showBubbleSize val="0"/>
        </c:dLbls>
        <c:gapWidth val="219"/>
        <c:overlap val="-27"/>
        <c:axId val="368429696"/>
        <c:axId val="368435584"/>
      </c:barChart>
      <c:catAx>
        <c:axId val="368429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368435584"/>
        <c:crosses val="autoZero"/>
        <c:auto val="1"/>
        <c:lblAlgn val="ctr"/>
        <c:lblOffset val="100"/>
        <c:noMultiLvlLbl val="0"/>
      </c:catAx>
      <c:valAx>
        <c:axId val="368435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36842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t-LT"/>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Lapas1!$B$1</c:f>
              <c:strCache>
                <c:ptCount val="1"/>
                <c:pt idx="0">
                  <c:v>Mokytojai</c:v>
                </c:pt>
              </c:strCache>
            </c:strRef>
          </c:tx>
          <c:spPr>
            <a:solidFill>
              <a:srgbClr val="C00000"/>
            </a:solidFill>
            <a:ln>
              <a:noFill/>
            </a:ln>
            <a:effectLst/>
          </c:spPr>
          <c:invertIfNegative val="0"/>
          <c:cat>
            <c:strRef>
              <c:f>Lapas1!$A$2:$A$5</c:f>
              <c:strCache>
                <c:ptCount val="4"/>
                <c:pt idx="0">
                  <c:v>1-2 kartus per metus</c:v>
                </c:pt>
                <c:pt idx="1">
                  <c:v>1-2 kartus per pusmetį</c:v>
                </c:pt>
                <c:pt idx="2">
                  <c:v>Kartą per mėnesį</c:v>
                </c:pt>
                <c:pt idx="3">
                  <c:v>Niekada</c:v>
                </c:pt>
              </c:strCache>
            </c:strRef>
          </c:cat>
          <c:val>
            <c:numRef>
              <c:f>Lapas1!$B$2:$B$5</c:f>
              <c:numCache>
                <c:formatCode>General</c:formatCode>
                <c:ptCount val="4"/>
                <c:pt idx="0">
                  <c:v>67</c:v>
                </c:pt>
                <c:pt idx="1">
                  <c:v>29</c:v>
                </c:pt>
                <c:pt idx="2">
                  <c:v>5</c:v>
                </c:pt>
                <c:pt idx="3">
                  <c:v>0</c:v>
                </c:pt>
              </c:numCache>
            </c:numRef>
          </c:val>
          <c:extLst>
            <c:ext xmlns:c16="http://schemas.microsoft.com/office/drawing/2014/chart" uri="{C3380CC4-5D6E-409C-BE32-E72D297353CC}">
              <c16:uniqueId val="{00000000-6298-46E9-BA21-D810DB9A9375}"/>
            </c:ext>
          </c:extLst>
        </c:ser>
        <c:ser>
          <c:idx val="1"/>
          <c:order val="1"/>
          <c:tx>
            <c:strRef>
              <c:f>Lapas1!$C$1</c:f>
              <c:strCache>
                <c:ptCount val="1"/>
                <c:pt idx="0">
                  <c:v>Mokiniai</c:v>
                </c:pt>
              </c:strCache>
            </c:strRef>
          </c:tx>
          <c:spPr>
            <a:solidFill>
              <a:schemeClr val="accent2"/>
            </a:solidFill>
            <a:ln>
              <a:noFill/>
            </a:ln>
            <a:effectLst/>
          </c:spPr>
          <c:invertIfNegative val="0"/>
          <c:cat>
            <c:strRef>
              <c:f>Lapas1!$A$2:$A$5</c:f>
              <c:strCache>
                <c:ptCount val="4"/>
                <c:pt idx="0">
                  <c:v>1-2 kartus per metus</c:v>
                </c:pt>
                <c:pt idx="1">
                  <c:v>1-2 kartus per pusmetį</c:v>
                </c:pt>
                <c:pt idx="2">
                  <c:v>Kartą per mėnesį</c:v>
                </c:pt>
                <c:pt idx="3">
                  <c:v>Niekada</c:v>
                </c:pt>
              </c:strCache>
            </c:strRef>
          </c:cat>
          <c:val>
            <c:numRef>
              <c:f>Lapas1!$C$2:$C$5</c:f>
              <c:numCache>
                <c:formatCode>General</c:formatCode>
                <c:ptCount val="4"/>
                <c:pt idx="0">
                  <c:v>33</c:v>
                </c:pt>
                <c:pt idx="1">
                  <c:v>52</c:v>
                </c:pt>
                <c:pt idx="2">
                  <c:v>15</c:v>
                </c:pt>
                <c:pt idx="3">
                  <c:v>0</c:v>
                </c:pt>
              </c:numCache>
            </c:numRef>
          </c:val>
          <c:extLst>
            <c:ext xmlns:c16="http://schemas.microsoft.com/office/drawing/2014/chart" uri="{C3380CC4-5D6E-409C-BE32-E72D297353CC}">
              <c16:uniqueId val="{00000001-6298-46E9-BA21-D810DB9A9375}"/>
            </c:ext>
          </c:extLst>
        </c:ser>
        <c:dLbls>
          <c:showLegendKey val="0"/>
          <c:showVal val="0"/>
          <c:showCatName val="0"/>
          <c:showSerName val="0"/>
          <c:showPercent val="0"/>
          <c:showBubbleSize val="0"/>
        </c:dLbls>
        <c:gapWidth val="219"/>
        <c:overlap val="-27"/>
        <c:axId val="368485888"/>
        <c:axId val="368487424"/>
      </c:barChart>
      <c:catAx>
        <c:axId val="368485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368487424"/>
        <c:crosses val="autoZero"/>
        <c:auto val="1"/>
        <c:lblAlgn val="ctr"/>
        <c:lblOffset val="100"/>
        <c:noMultiLvlLbl val="0"/>
      </c:catAx>
      <c:valAx>
        <c:axId val="368487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368485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t-LT"/>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Lapas1!$B$1</c:f>
              <c:strCache>
                <c:ptCount val="1"/>
                <c:pt idx="0">
                  <c:v>Mokytojai</c:v>
                </c:pt>
              </c:strCache>
            </c:strRef>
          </c:tx>
          <c:spPr>
            <a:solidFill>
              <a:srgbClr val="C00000"/>
            </a:solidFill>
            <a:ln>
              <a:noFill/>
            </a:ln>
            <a:effectLst/>
          </c:spPr>
          <c:invertIfNegative val="0"/>
          <c:cat>
            <c:strRef>
              <c:f>Lapas1!$A$2:$A$5</c:f>
              <c:strCache>
                <c:ptCount val="4"/>
                <c:pt idx="0">
                  <c:v>Visiškai sutinku</c:v>
                </c:pt>
                <c:pt idx="1">
                  <c:v>Ko gero, sutinku</c:v>
                </c:pt>
                <c:pt idx="2">
                  <c:v>Ko gero, nesutinku</c:v>
                </c:pt>
                <c:pt idx="3">
                  <c:v>Visiškai nesutinku</c:v>
                </c:pt>
              </c:strCache>
            </c:strRef>
          </c:cat>
          <c:val>
            <c:numRef>
              <c:f>Lapas1!$B$2:$B$5</c:f>
              <c:numCache>
                <c:formatCode>General</c:formatCode>
                <c:ptCount val="4"/>
                <c:pt idx="0">
                  <c:v>76</c:v>
                </c:pt>
                <c:pt idx="1">
                  <c:v>24</c:v>
                </c:pt>
                <c:pt idx="2">
                  <c:v>0</c:v>
                </c:pt>
                <c:pt idx="3">
                  <c:v>0</c:v>
                </c:pt>
              </c:numCache>
            </c:numRef>
          </c:val>
          <c:extLst>
            <c:ext xmlns:c16="http://schemas.microsoft.com/office/drawing/2014/chart" uri="{C3380CC4-5D6E-409C-BE32-E72D297353CC}">
              <c16:uniqueId val="{00000000-BBA9-4284-A7B6-379CBE715578}"/>
            </c:ext>
          </c:extLst>
        </c:ser>
        <c:ser>
          <c:idx val="1"/>
          <c:order val="1"/>
          <c:tx>
            <c:strRef>
              <c:f>Lapas1!$C$1</c:f>
              <c:strCache>
                <c:ptCount val="1"/>
                <c:pt idx="0">
                  <c:v>Mokiniai</c:v>
                </c:pt>
              </c:strCache>
            </c:strRef>
          </c:tx>
          <c:spPr>
            <a:solidFill>
              <a:schemeClr val="accent2"/>
            </a:solidFill>
            <a:ln>
              <a:noFill/>
            </a:ln>
            <a:effectLst/>
          </c:spPr>
          <c:invertIfNegative val="0"/>
          <c:cat>
            <c:strRef>
              <c:f>Lapas1!$A$2:$A$5</c:f>
              <c:strCache>
                <c:ptCount val="4"/>
                <c:pt idx="0">
                  <c:v>Visiškai sutinku</c:v>
                </c:pt>
                <c:pt idx="1">
                  <c:v>Ko gero, sutinku</c:v>
                </c:pt>
                <c:pt idx="2">
                  <c:v>Ko gero, nesutinku</c:v>
                </c:pt>
                <c:pt idx="3">
                  <c:v>Visiškai nesutinku</c:v>
                </c:pt>
              </c:strCache>
            </c:strRef>
          </c:cat>
          <c:val>
            <c:numRef>
              <c:f>Lapas1!$C$2:$C$5</c:f>
              <c:numCache>
                <c:formatCode>General</c:formatCode>
                <c:ptCount val="4"/>
                <c:pt idx="0">
                  <c:v>43</c:v>
                </c:pt>
                <c:pt idx="1">
                  <c:v>48</c:v>
                </c:pt>
                <c:pt idx="2">
                  <c:v>9</c:v>
                </c:pt>
                <c:pt idx="3">
                  <c:v>0</c:v>
                </c:pt>
              </c:numCache>
            </c:numRef>
          </c:val>
          <c:extLst>
            <c:ext xmlns:c16="http://schemas.microsoft.com/office/drawing/2014/chart" uri="{C3380CC4-5D6E-409C-BE32-E72D297353CC}">
              <c16:uniqueId val="{00000001-BBA9-4284-A7B6-379CBE715578}"/>
            </c:ext>
          </c:extLst>
        </c:ser>
        <c:dLbls>
          <c:showLegendKey val="0"/>
          <c:showVal val="0"/>
          <c:showCatName val="0"/>
          <c:showSerName val="0"/>
          <c:showPercent val="0"/>
          <c:showBubbleSize val="0"/>
        </c:dLbls>
        <c:gapWidth val="219"/>
        <c:overlap val="-27"/>
        <c:axId val="368578944"/>
        <c:axId val="368580480"/>
      </c:barChart>
      <c:catAx>
        <c:axId val="368578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368580480"/>
        <c:crosses val="autoZero"/>
        <c:auto val="1"/>
        <c:lblAlgn val="ctr"/>
        <c:lblOffset val="100"/>
        <c:noMultiLvlLbl val="0"/>
      </c:catAx>
      <c:valAx>
        <c:axId val="368580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368578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t-LT"/>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Lapas1!$B$1</c:f>
              <c:strCache>
                <c:ptCount val="1"/>
                <c:pt idx="0">
                  <c:v>Mokytojai</c:v>
                </c:pt>
              </c:strCache>
            </c:strRef>
          </c:tx>
          <c:spPr>
            <a:solidFill>
              <a:srgbClr val="C00000"/>
            </a:solidFill>
            <a:ln>
              <a:noFill/>
            </a:ln>
            <a:effectLst/>
          </c:spPr>
          <c:invertIfNegative val="0"/>
          <c:cat>
            <c:strRef>
              <c:f>Lapas1!$A$2:$A$6</c:f>
              <c:strCache>
                <c:ptCount val="5"/>
                <c:pt idx="0">
                  <c:v>Muziejuose</c:v>
                </c:pt>
                <c:pt idx="1">
                  <c:v>Dvaruose</c:v>
                </c:pt>
                <c:pt idx="2">
                  <c:v>Parkuose</c:v>
                </c:pt>
                <c:pt idx="3">
                  <c:v>STEAM centruose</c:v>
                </c:pt>
                <c:pt idx="4">
                  <c:v>Bibliotekose</c:v>
                </c:pt>
              </c:strCache>
            </c:strRef>
          </c:cat>
          <c:val>
            <c:numRef>
              <c:f>Lapas1!$B$2:$B$6</c:f>
              <c:numCache>
                <c:formatCode>General</c:formatCode>
                <c:ptCount val="5"/>
                <c:pt idx="0">
                  <c:v>16</c:v>
                </c:pt>
                <c:pt idx="1">
                  <c:v>18</c:v>
                </c:pt>
                <c:pt idx="2">
                  <c:v>11</c:v>
                </c:pt>
                <c:pt idx="3">
                  <c:v>5</c:v>
                </c:pt>
                <c:pt idx="4">
                  <c:v>12</c:v>
                </c:pt>
              </c:numCache>
            </c:numRef>
          </c:val>
          <c:extLst>
            <c:ext xmlns:c16="http://schemas.microsoft.com/office/drawing/2014/chart" uri="{C3380CC4-5D6E-409C-BE32-E72D297353CC}">
              <c16:uniqueId val="{00000000-645E-4A13-ACB1-46E0AE3185D9}"/>
            </c:ext>
          </c:extLst>
        </c:ser>
        <c:ser>
          <c:idx val="1"/>
          <c:order val="1"/>
          <c:tx>
            <c:strRef>
              <c:f>Lapas1!$C$1</c:f>
              <c:strCache>
                <c:ptCount val="1"/>
                <c:pt idx="0">
                  <c:v>Mokiniai</c:v>
                </c:pt>
              </c:strCache>
            </c:strRef>
          </c:tx>
          <c:spPr>
            <a:solidFill>
              <a:schemeClr val="accent2"/>
            </a:solidFill>
            <a:ln>
              <a:noFill/>
            </a:ln>
            <a:effectLst/>
          </c:spPr>
          <c:invertIfNegative val="0"/>
          <c:cat>
            <c:strRef>
              <c:f>Lapas1!$A$2:$A$6</c:f>
              <c:strCache>
                <c:ptCount val="5"/>
                <c:pt idx="0">
                  <c:v>Muziejuose</c:v>
                </c:pt>
                <c:pt idx="1">
                  <c:v>Dvaruose</c:v>
                </c:pt>
                <c:pt idx="2">
                  <c:v>Parkuose</c:v>
                </c:pt>
                <c:pt idx="3">
                  <c:v>STEAM centruose</c:v>
                </c:pt>
                <c:pt idx="4">
                  <c:v>Bibliotekose</c:v>
                </c:pt>
              </c:strCache>
            </c:strRef>
          </c:cat>
          <c:val>
            <c:numRef>
              <c:f>Lapas1!$C$2:$C$6</c:f>
              <c:numCache>
                <c:formatCode>General</c:formatCode>
                <c:ptCount val="5"/>
                <c:pt idx="0">
                  <c:v>19</c:v>
                </c:pt>
                <c:pt idx="1">
                  <c:v>17</c:v>
                </c:pt>
                <c:pt idx="2">
                  <c:v>10</c:v>
                </c:pt>
                <c:pt idx="3">
                  <c:v>9</c:v>
                </c:pt>
                <c:pt idx="4">
                  <c:v>7</c:v>
                </c:pt>
              </c:numCache>
            </c:numRef>
          </c:val>
          <c:extLst>
            <c:ext xmlns:c16="http://schemas.microsoft.com/office/drawing/2014/chart" uri="{C3380CC4-5D6E-409C-BE32-E72D297353CC}">
              <c16:uniqueId val="{00000001-645E-4A13-ACB1-46E0AE3185D9}"/>
            </c:ext>
          </c:extLst>
        </c:ser>
        <c:dLbls>
          <c:showLegendKey val="0"/>
          <c:showVal val="0"/>
          <c:showCatName val="0"/>
          <c:showSerName val="0"/>
          <c:showPercent val="0"/>
          <c:showBubbleSize val="0"/>
        </c:dLbls>
        <c:gapWidth val="219"/>
        <c:overlap val="-27"/>
        <c:axId val="368634880"/>
        <c:axId val="368636672"/>
      </c:barChart>
      <c:catAx>
        <c:axId val="368634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368636672"/>
        <c:crosses val="autoZero"/>
        <c:auto val="1"/>
        <c:lblAlgn val="ctr"/>
        <c:lblOffset val="100"/>
        <c:noMultiLvlLbl val="0"/>
      </c:catAx>
      <c:valAx>
        <c:axId val="368636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368634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t-LT"/>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Lapas1!$B$1</c:f>
              <c:strCache>
                <c:ptCount val="1"/>
                <c:pt idx="0">
                  <c:v>Mokytojai</c:v>
                </c:pt>
              </c:strCache>
            </c:strRef>
          </c:tx>
          <c:spPr>
            <a:solidFill>
              <a:srgbClr val="C00000"/>
            </a:solidFill>
            <a:ln>
              <a:noFill/>
            </a:ln>
            <a:effectLst/>
          </c:spPr>
          <c:invertIfNegative val="0"/>
          <c:cat>
            <c:strRef>
              <c:f>Lapas1!$A$2:$A$5</c:f>
              <c:strCache>
                <c:ptCount val="4"/>
                <c:pt idx="0">
                  <c:v>Visiškai sutinku</c:v>
                </c:pt>
                <c:pt idx="1">
                  <c:v>Ko gero, sutinku</c:v>
                </c:pt>
                <c:pt idx="2">
                  <c:v>Ko gero, nesutinku</c:v>
                </c:pt>
                <c:pt idx="3">
                  <c:v>Visiškai nesutinku</c:v>
                </c:pt>
              </c:strCache>
            </c:strRef>
          </c:cat>
          <c:val>
            <c:numRef>
              <c:f>Lapas1!$B$2:$B$5</c:f>
              <c:numCache>
                <c:formatCode>General</c:formatCode>
                <c:ptCount val="4"/>
                <c:pt idx="0">
                  <c:v>86</c:v>
                </c:pt>
                <c:pt idx="1">
                  <c:v>14</c:v>
                </c:pt>
                <c:pt idx="2">
                  <c:v>0</c:v>
                </c:pt>
                <c:pt idx="3">
                  <c:v>0</c:v>
                </c:pt>
              </c:numCache>
            </c:numRef>
          </c:val>
          <c:extLst>
            <c:ext xmlns:c16="http://schemas.microsoft.com/office/drawing/2014/chart" uri="{C3380CC4-5D6E-409C-BE32-E72D297353CC}">
              <c16:uniqueId val="{00000000-6F42-47B5-812C-9EF85058776F}"/>
            </c:ext>
          </c:extLst>
        </c:ser>
        <c:ser>
          <c:idx val="1"/>
          <c:order val="1"/>
          <c:tx>
            <c:strRef>
              <c:f>Lapas1!$C$1</c:f>
              <c:strCache>
                <c:ptCount val="1"/>
                <c:pt idx="0">
                  <c:v>Mokiniai</c:v>
                </c:pt>
              </c:strCache>
            </c:strRef>
          </c:tx>
          <c:spPr>
            <a:solidFill>
              <a:schemeClr val="accent2"/>
            </a:solidFill>
            <a:ln>
              <a:noFill/>
            </a:ln>
            <a:effectLst/>
          </c:spPr>
          <c:invertIfNegative val="0"/>
          <c:cat>
            <c:strRef>
              <c:f>Lapas1!$A$2:$A$5</c:f>
              <c:strCache>
                <c:ptCount val="4"/>
                <c:pt idx="0">
                  <c:v>Visiškai sutinku</c:v>
                </c:pt>
                <c:pt idx="1">
                  <c:v>Ko gero, sutinku</c:v>
                </c:pt>
                <c:pt idx="2">
                  <c:v>Ko gero, nesutinku</c:v>
                </c:pt>
                <c:pt idx="3">
                  <c:v>Visiškai nesutinku</c:v>
                </c:pt>
              </c:strCache>
            </c:strRef>
          </c:cat>
          <c:val>
            <c:numRef>
              <c:f>Lapas1!$C$2:$C$5</c:f>
              <c:numCache>
                <c:formatCode>General</c:formatCode>
                <c:ptCount val="4"/>
                <c:pt idx="0">
                  <c:v>61</c:v>
                </c:pt>
                <c:pt idx="1">
                  <c:v>37</c:v>
                </c:pt>
                <c:pt idx="2">
                  <c:v>2</c:v>
                </c:pt>
                <c:pt idx="3">
                  <c:v>0</c:v>
                </c:pt>
              </c:numCache>
            </c:numRef>
          </c:val>
          <c:extLst>
            <c:ext xmlns:c16="http://schemas.microsoft.com/office/drawing/2014/chart" uri="{C3380CC4-5D6E-409C-BE32-E72D297353CC}">
              <c16:uniqueId val="{00000001-6F42-47B5-812C-9EF85058776F}"/>
            </c:ext>
          </c:extLst>
        </c:ser>
        <c:dLbls>
          <c:showLegendKey val="0"/>
          <c:showVal val="0"/>
          <c:showCatName val="0"/>
          <c:showSerName val="0"/>
          <c:showPercent val="0"/>
          <c:showBubbleSize val="0"/>
        </c:dLbls>
        <c:gapWidth val="219"/>
        <c:overlap val="-27"/>
        <c:axId val="368777088"/>
        <c:axId val="368778624"/>
      </c:barChart>
      <c:catAx>
        <c:axId val="368777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368778624"/>
        <c:crosses val="autoZero"/>
        <c:auto val="1"/>
        <c:lblAlgn val="ctr"/>
        <c:lblOffset val="100"/>
        <c:noMultiLvlLbl val="0"/>
      </c:catAx>
      <c:valAx>
        <c:axId val="368778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368777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t-LT"/>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Lapas1!$B$1</c:f>
              <c:strCache>
                <c:ptCount val="1"/>
                <c:pt idx="0">
                  <c:v>Mokytojai</c:v>
                </c:pt>
              </c:strCache>
            </c:strRef>
          </c:tx>
          <c:spPr>
            <a:solidFill>
              <a:srgbClr val="C00000"/>
            </a:solidFill>
            <a:ln>
              <a:noFill/>
            </a:ln>
            <a:effectLst/>
          </c:spPr>
          <c:invertIfNegative val="0"/>
          <c:cat>
            <c:strRef>
              <c:f>Lapas1!$A$2:$A$5</c:f>
              <c:strCache>
                <c:ptCount val="4"/>
                <c:pt idx="0">
                  <c:v>Visiškai sutinku</c:v>
                </c:pt>
                <c:pt idx="1">
                  <c:v>Ko gero, sutinku</c:v>
                </c:pt>
                <c:pt idx="2">
                  <c:v>Ko gero, nesutinku</c:v>
                </c:pt>
                <c:pt idx="3">
                  <c:v>Visiškai nesutinku</c:v>
                </c:pt>
              </c:strCache>
            </c:strRef>
          </c:cat>
          <c:val>
            <c:numRef>
              <c:f>Lapas1!$B$2:$B$5</c:f>
              <c:numCache>
                <c:formatCode>General</c:formatCode>
                <c:ptCount val="4"/>
                <c:pt idx="0">
                  <c:v>52</c:v>
                </c:pt>
                <c:pt idx="1">
                  <c:v>48</c:v>
                </c:pt>
                <c:pt idx="2">
                  <c:v>0</c:v>
                </c:pt>
                <c:pt idx="3">
                  <c:v>0</c:v>
                </c:pt>
              </c:numCache>
            </c:numRef>
          </c:val>
          <c:extLst>
            <c:ext xmlns:c16="http://schemas.microsoft.com/office/drawing/2014/chart" uri="{C3380CC4-5D6E-409C-BE32-E72D297353CC}">
              <c16:uniqueId val="{00000000-88AB-4C1B-BF9B-82A4906A8542}"/>
            </c:ext>
          </c:extLst>
        </c:ser>
        <c:ser>
          <c:idx val="1"/>
          <c:order val="1"/>
          <c:tx>
            <c:strRef>
              <c:f>Lapas1!$C$1</c:f>
              <c:strCache>
                <c:ptCount val="1"/>
                <c:pt idx="0">
                  <c:v>Mokiniai</c:v>
                </c:pt>
              </c:strCache>
            </c:strRef>
          </c:tx>
          <c:spPr>
            <a:solidFill>
              <a:schemeClr val="accent2"/>
            </a:solidFill>
            <a:ln>
              <a:noFill/>
            </a:ln>
            <a:effectLst/>
          </c:spPr>
          <c:invertIfNegative val="0"/>
          <c:cat>
            <c:strRef>
              <c:f>Lapas1!$A$2:$A$5</c:f>
              <c:strCache>
                <c:ptCount val="4"/>
                <c:pt idx="0">
                  <c:v>Visiškai sutinku</c:v>
                </c:pt>
                <c:pt idx="1">
                  <c:v>Ko gero, sutinku</c:v>
                </c:pt>
                <c:pt idx="2">
                  <c:v>Ko gero, nesutinku</c:v>
                </c:pt>
                <c:pt idx="3">
                  <c:v>Visiškai nesutinku</c:v>
                </c:pt>
              </c:strCache>
            </c:strRef>
          </c:cat>
          <c:val>
            <c:numRef>
              <c:f>Lapas1!$C$2:$C$5</c:f>
              <c:numCache>
                <c:formatCode>General</c:formatCode>
                <c:ptCount val="4"/>
                <c:pt idx="0">
                  <c:v>43</c:v>
                </c:pt>
                <c:pt idx="1">
                  <c:v>48</c:v>
                </c:pt>
                <c:pt idx="2">
                  <c:v>7</c:v>
                </c:pt>
                <c:pt idx="3">
                  <c:v>2</c:v>
                </c:pt>
              </c:numCache>
            </c:numRef>
          </c:val>
          <c:extLst>
            <c:ext xmlns:c16="http://schemas.microsoft.com/office/drawing/2014/chart" uri="{C3380CC4-5D6E-409C-BE32-E72D297353CC}">
              <c16:uniqueId val="{00000001-88AB-4C1B-BF9B-82A4906A8542}"/>
            </c:ext>
          </c:extLst>
        </c:ser>
        <c:dLbls>
          <c:showLegendKey val="0"/>
          <c:showVal val="0"/>
          <c:showCatName val="0"/>
          <c:showSerName val="0"/>
          <c:showPercent val="0"/>
          <c:showBubbleSize val="0"/>
        </c:dLbls>
        <c:gapWidth val="219"/>
        <c:overlap val="-27"/>
        <c:axId val="368858240"/>
        <c:axId val="368859776"/>
      </c:barChart>
      <c:catAx>
        <c:axId val="368858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368859776"/>
        <c:crosses val="autoZero"/>
        <c:auto val="1"/>
        <c:lblAlgn val="ctr"/>
        <c:lblOffset val="100"/>
        <c:noMultiLvlLbl val="0"/>
      </c:catAx>
      <c:valAx>
        <c:axId val="368859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368858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t-LT"/>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093248760571602E-2"/>
          <c:y val="2.9815668843179668E-2"/>
          <c:w val="0.93582033148634203"/>
          <c:h val="0.8047717736921618"/>
        </c:manualLayout>
      </c:layout>
      <c:barChart>
        <c:barDir val="col"/>
        <c:grouping val="clustered"/>
        <c:varyColors val="0"/>
        <c:ser>
          <c:idx val="0"/>
          <c:order val="0"/>
          <c:tx>
            <c:strRef>
              <c:f>Lapas1!$B$1</c:f>
              <c:strCache>
                <c:ptCount val="1"/>
                <c:pt idx="0">
                  <c:v>Mokytojai</c:v>
                </c:pt>
              </c:strCache>
            </c:strRef>
          </c:tx>
          <c:spPr>
            <a:solidFill>
              <a:srgbClr val="C00000"/>
            </a:solidFill>
            <a:ln>
              <a:noFill/>
            </a:ln>
            <a:effectLst/>
          </c:spPr>
          <c:invertIfNegative val="0"/>
          <c:cat>
            <c:strRef>
              <c:f>Lapas1!$A$2:$A$5</c:f>
              <c:strCache>
                <c:ptCount val="4"/>
                <c:pt idx="0">
                  <c:v>Visiškai sutinku</c:v>
                </c:pt>
                <c:pt idx="1">
                  <c:v>Ko gero, sutinku</c:v>
                </c:pt>
                <c:pt idx="2">
                  <c:v>Ko gero, nesutinku</c:v>
                </c:pt>
                <c:pt idx="3">
                  <c:v>Visiškai nesutinku</c:v>
                </c:pt>
              </c:strCache>
            </c:strRef>
          </c:cat>
          <c:val>
            <c:numRef>
              <c:f>Lapas1!$B$2:$B$5</c:f>
              <c:numCache>
                <c:formatCode>General</c:formatCode>
                <c:ptCount val="4"/>
                <c:pt idx="0">
                  <c:v>81</c:v>
                </c:pt>
                <c:pt idx="1">
                  <c:v>19</c:v>
                </c:pt>
                <c:pt idx="2">
                  <c:v>0</c:v>
                </c:pt>
                <c:pt idx="3">
                  <c:v>0</c:v>
                </c:pt>
              </c:numCache>
            </c:numRef>
          </c:val>
          <c:extLst>
            <c:ext xmlns:c16="http://schemas.microsoft.com/office/drawing/2014/chart" uri="{C3380CC4-5D6E-409C-BE32-E72D297353CC}">
              <c16:uniqueId val="{00000000-9E92-44DA-A764-40BAEBD0E294}"/>
            </c:ext>
          </c:extLst>
        </c:ser>
        <c:ser>
          <c:idx val="1"/>
          <c:order val="1"/>
          <c:tx>
            <c:strRef>
              <c:f>Lapas1!$C$1</c:f>
              <c:strCache>
                <c:ptCount val="1"/>
                <c:pt idx="0">
                  <c:v>Mokiniai</c:v>
                </c:pt>
              </c:strCache>
            </c:strRef>
          </c:tx>
          <c:spPr>
            <a:solidFill>
              <a:schemeClr val="accent2"/>
            </a:solidFill>
            <a:ln>
              <a:noFill/>
            </a:ln>
            <a:effectLst/>
          </c:spPr>
          <c:invertIfNegative val="0"/>
          <c:cat>
            <c:strRef>
              <c:f>Lapas1!$A$2:$A$5</c:f>
              <c:strCache>
                <c:ptCount val="4"/>
                <c:pt idx="0">
                  <c:v>Visiškai sutinku</c:v>
                </c:pt>
                <c:pt idx="1">
                  <c:v>Ko gero, sutinku</c:v>
                </c:pt>
                <c:pt idx="2">
                  <c:v>Ko gero, nesutinku</c:v>
                </c:pt>
                <c:pt idx="3">
                  <c:v>Visiškai nesutinku</c:v>
                </c:pt>
              </c:strCache>
            </c:strRef>
          </c:cat>
          <c:val>
            <c:numRef>
              <c:f>Lapas1!$C$2:$C$5</c:f>
              <c:numCache>
                <c:formatCode>General</c:formatCode>
                <c:ptCount val="4"/>
                <c:pt idx="0">
                  <c:v>61</c:v>
                </c:pt>
                <c:pt idx="1">
                  <c:v>37</c:v>
                </c:pt>
                <c:pt idx="2">
                  <c:v>2</c:v>
                </c:pt>
                <c:pt idx="3">
                  <c:v>0</c:v>
                </c:pt>
              </c:numCache>
            </c:numRef>
          </c:val>
          <c:extLst>
            <c:ext xmlns:c16="http://schemas.microsoft.com/office/drawing/2014/chart" uri="{C3380CC4-5D6E-409C-BE32-E72D297353CC}">
              <c16:uniqueId val="{00000001-9E92-44DA-A764-40BAEBD0E294}"/>
            </c:ext>
          </c:extLst>
        </c:ser>
        <c:dLbls>
          <c:showLegendKey val="0"/>
          <c:showVal val="0"/>
          <c:showCatName val="0"/>
          <c:showSerName val="0"/>
          <c:showPercent val="0"/>
          <c:showBubbleSize val="0"/>
        </c:dLbls>
        <c:gapWidth val="219"/>
        <c:overlap val="-27"/>
        <c:axId val="368749952"/>
        <c:axId val="368755840"/>
      </c:barChart>
      <c:catAx>
        <c:axId val="368749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368755840"/>
        <c:crosses val="autoZero"/>
        <c:auto val="1"/>
        <c:lblAlgn val="ctr"/>
        <c:lblOffset val="100"/>
        <c:noMultiLvlLbl val="0"/>
      </c:catAx>
      <c:valAx>
        <c:axId val="368755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368749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t-LT"/>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Lapas1!$B$1</c:f>
              <c:strCache>
                <c:ptCount val="1"/>
                <c:pt idx="0">
                  <c:v>Mokytojai</c:v>
                </c:pt>
              </c:strCache>
            </c:strRef>
          </c:tx>
          <c:spPr>
            <a:solidFill>
              <a:srgbClr val="C00000"/>
            </a:solidFill>
            <a:ln>
              <a:noFill/>
            </a:ln>
            <a:effectLst/>
          </c:spPr>
          <c:invertIfNegative val="0"/>
          <c:cat>
            <c:strRef>
              <c:f>Lapas1!$A$2:$A$5</c:f>
              <c:strCache>
                <c:ptCount val="4"/>
                <c:pt idx="0">
                  <c:v>Klasių vadovai</c:v>
                </c:pt>
                <c:pt idx="1">
                  <c:v>Mokyklos administracija</c:v>
                </c:pt>
                <c:pt idx="2">
                  <c:v>Dalykų mokytojai</c:v>
                </c:pt>
                <c:pt idx="3">
                  <c:v>Karjeros spec.</c:v>
                </c:pt>
              </c:strCache>
            </c:strRef>
          </c:cat>
          <c:val>
            <c:numRef>
              <c:f>Lapas1!$B$2:$B$5</c:f>
              <c:numCache>
                <c:formatCode>General</c:formatCode>
                <c:ptCount val="4"/>
                <c:pt idx="0">
                  <c:v>32</c:v>
                </c:pt>
                <c:pt idx="1">
                  <c:v>18</c:v>
                </c:pt>
                <c:pt idx="2">
                  <c:v>18</c:v>
                </c:pt>
                <c:pt idx="3">
                  <c:v>22</c:v>
                </c:pt>
              </c:numCache>
            </c:numRef>
          </c:val>
          <c:extLst>
            <c:ext xmlns:c16="http://schemas.microsoft.com/office/drawing/2014/chart" uri="{C3380CC4-5D6E-409C-BE32-E72D297353CC}">
              <c16:uniqueId val="{00000000-1246-4B80-A234-0FA8775D0FBB}"/>
            </c:ext>
          </c:extLst>
        </c:ser>
        <c:ser>
          <c:idx val="1"/>
          <c:order val="1"/>
          <c:tx>
            <c:strRef>
              <c:f>Lapas1!$C$1</c:f>
              <c:strCache>
                <c:ptCount val="1"/>
                <c:pt idx="0">
                  <c:v>Mokiniai</c:v>
                </c:pt>
              </c:strCache>
            </c:strRef>
          </c:tx>
          <c:spPr>
            <a:solidFill>
              <a:schemeClr val="accent2"/>
            </a:solidFill>
            <a:ln>
              <a:noFill/>
            </a:ln>
            <a:effectLst/>
          </c:spPr>
          <c:invertIfNegative val="0"/>
          <c:cat>
            <c:strRef>
              <c:f>Lapas1!$A$2:$A$5</c:f>
              <c:strCache>
                <c:ptCount val="4"/>
                <c:pt idx="0">
                  <c:v>Klasių vadovai</c:v>
                </c:pt>
                <c:pt idx="1">
                  <c:v>Mokyklos administracija</c:v>
                </c:pt>
                <c:pt idx="2">
                  <c:v>Dalykų mokytojai</c:v>
                </c:pt>
                <c:pt idx="3">
                  <c:v>Karjeros spec.</c:v>
                </c:pt>
              </c:strCache>
            </c:strRef>
          </c:cat>
          <c:val>
            <c:numRef>
              <c:f>Lapas1!$C$2:$C$5</c:f>
              <c:numCache>
                <c:formatCode>General</c:formatCode>
                <c:ptCount val="4"/>
                <c:pt idx="0">
                  <c:v>42</c:v>
                </c:pt>
                <c:pt idx="1">
                  <c:v>23</c:v>
                </c:pt>
                <c:pt idx="2">
                  <c:v>17</c:v>
                </c:pt>
                <c:pt idx="3">
                  <c:v>14</c:v>
                </c:pt>
              </c:numCache>
            </c:numRef>
          </c:val>
          <c:extLst>
            <c:ext xmlns:c16="http://schemas.microsoft.com/office/drawing/2014/chart" uri="{C3380CC4-5D6E-409C-BE32-E72D297353CC}">
              <c16:uniqueId val="{00000001-1246-4B80-A234-0FA8775D0FBB}"/>
            </c:ext>
          </c:extLst>
        </c:ser>
        <c:dLbls>
          <c:showLegendKey val="0"/>
          <c:showVal val="0"/>
          <c:showCatName val="0"/>
          <c:showSerName val="0"/>
          <c:showPercent val="0"/>
          <c:showBubbleSize val="0"/>
        </c:dLbls>
        <c:gapWidth val="219"/>
        <c:overlap val="-27"/>
        <c:axId val="368945408"/>
        <c:axId val="368955392"/>
      </c:barChart>
      <c:catAx>
        <c:axId val="368945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368955392"/>
        <c:crosses val="autoZero"/>
        <c:auto val="1"/>
        <c:lblAlgn val="ctr"/>
        <c:lblOffset val="100"/>
        <c:noMultiLvlLbl val="0"/>
      </c:catAx>
      <c:valAx>
        <c:axId val="368955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368945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t-L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19BEB8-544D-46A1-B4BC-3E41E39990B2}" type="datetimeFigureOut">
              <a:rPr lang="lt-LT" smtClean="0"/>
              <a:pPr/>
              <a:t>2024-06-24</a:t>
            </a:fld>
            <a:endParaRPr lang="lt-LT"/>
          </a:p>
        </p:txBody>
      </p:sp>
      <p:sp>
        <p:nvSpPr>
          <p:cNvPr id="4" name="Skaidrės vaizdo vietos rezervavimo ženkla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lt-LT"/>
              <a:t>Spustelėkite ruošinio teksto stiliams keisti</a:t>
            </a:r>
          </a:p>
          <a:p>
            <a:pPr lvl="1"/>
            <a:r>
              <a:rPr lang="lt-LT"/>
              <a:t>Antras lygmuo</a:t>
            </a:r>
          </a:p>
          <a:p>
            <a:pPr lvl="2"/>
            <a:r>
              <a:rPr lang="lt-LT"/>
              <a:t>Trečias lygmuo</a:t>
            </a:r>
          </a:p>
          <a:p>
            <a:pPr lvl="3"/>
            <a:r>
              <a:rPr lang="lt-LT"/>
              <a:t>Ketvirtas lygmuo</a:t>
            </a:r>
          </a:p>
          <a:p>
            <a:pPr lvl="4"/>
            <a:r>
              <a:rPr lang="lt-LT"/>
              <a:t>Penktas lygmuo</a:t>
            </a:r>
          </a:p>
        </p:txBody>
      </p:sp>
      <p:sp>
        <p:nvSpPr>
          <p:cNvPr id="6" name="Poraštės vietos rezervavimo ženklas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F279B4-9303-4965-B26C-57B1A7EB6716}" type="slidenum">
              <a:rPr lang="lt-LT" smtClean="0"/>
              <a:pPr/>
              <a:t>‹#›</a:t>
            </a:fld>
            <a:endParaRPr lang="lt-L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normAutofit/>
          </a:bodyPr>
          <a:lstStyle/>
          <a:p>
            <a:endParaRPr lang="lt-LT" dirty="0"/>
          </a:p>
        </p:txBody>
      </p:sp>
      <p:sp>
        <p:nvSpPr>
          <p:cNvPr id="4" name="Skaidrės numerio vietos rezervavimo ženklas 3"/>
          <p:cNvSpPr>
            <a:spLocks noGrp="1"/>
          </p:cNvSpPr>
          <p:nvPr>
            <p:ph type="sldNum" sz="quarter" idx="10"/>
          </p:nvPr>
        </p:nvSpPr>
        <p:spPr/>
        <p:txBody>
          <a:bodyPr/>
          <a:lstStyle/>
          <a:p>
            <a:fld id="{8BF279B4-9303-4965-B26C-57B1A7EB6716}" type="slidenum">
              <a:rPr lang="lt-LT" smtClean="0"/>
              <a:pPr/>
              <a:t>1</a:t>
            </a:fld>
            <a:endParaRPr lang="lt-L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normAutofit/>
          </a:bodyPr>
          <a:lstStyle/>
          <a:p>
            <a:endParaRPr lang="lt-LT" dirty="0"/>
          </a:p>
        </p:txBody>
      </p:sp>
      <p:sp>
        <p:nvSpPr>
          <p:cNvPr id="4" name="Skaidrės numerio vietos rezervavimo ženklas 3"/>
          <p:cNvSpPr>
            <a:spLocks noGrp="1"/>
          </p:cNvSpPr>
          <p:nvPr>
            <p:ph type="sldNum" sz="quarter" idx="10"/>
          </p:nvPr>
        </p:nvSpPr>
        <p:spPr/>
        <p:txBody>
          <a:bodyPr/>
          <a:lstStyle/>
          <a:p>
            <a:fld id="{8BF279B4-9303-4965-B26C-57B1A7EB6716}" type="slidenum">
              <a:rPr lang="lt-LT" smtClean="0"/>
              <a:pPr/>
              <a:t>8</a:t>
            </a:fld>
            <a:endParaRPr lang="lt-L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bg>
      <p:bgRef idx="1002">
        <a:schemeClr val="bg2"/>
      </p:bgRef>
    </p:bg>
    <p:spTree>
      <p:nvGrpSpPr>
        <p:cNvPr id="1" name=""/>
        <p:cNvGrpSpPr/>
        <p:nvPr/>
      </p:nvGrpSpPr>
      <p:grpSpPr>
        <a:xfrm>
          <a:off x="0" y="0"/>
          <a:ext cx="0" cy="0"/>
          <a:chOff x="0" y="0"/>
          <a:chExt cx="0" cy="0"/>
        </a:xfrm>
      </p:grpSpPr>
      <p:sp>
        <p:nvSpPr>
          <p:cNvPr id="9" name="Antraštė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lt-LT"/>
              <a:t>Spustelėkite, jei norite keisite ruoš. pav. stilių</a:t>
            </a:r>
            <a:endParaRPr kumimoji="0" lang="en-US"/>
          </a:p>
        </p:txBody>
      </p:sp>
      <p:sp>
        <p:nvSpPr>
          <p:cNvPr id="17" name="Paantraštė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lt-LT"/>
              <a:t>Spustelėkite ruošinio paantraštės stiliui keisti</a:t>
            </a:r>
            <a:endParaRPr kumimoji="0" lang="en-US"/>
          </a:p>
        </p:txBody>
      </p:sp>
      <p:sp>
        <p:nvSpPr>
          <p:cNvPr id="30" name="Datos vietos rezervavimo ženklas 29"/>
          <p:cNvSpPr>
            <a:spLocks noGrp="1"/>
          </p:cNvSpPr>
          <p:nvPr>
            <p:ph type="dt" sz="half" idx="10"/>
          </p:nvPr>
        </p:nvSpPr>
        <p:spPr/>
        <p:txBody>
          <a:bodyPr/>
          <a:lstStyle/>
          <a:p>
            <a:fld id="{B662DE05-0864-43BE-A742-FCBFD3CBBB7F}" type="datetime1">
              <a:rPr lang="lt-LT" smtClean="0"/>
              <a:pPr/>
              <a:t>2024-06-24</a:t>
            </a:fld>
            <a:endParaRPr lang="lt-LT"/>
          </a:p>
        </p:txBody>
      </p:sp>
      <p:sp>
        <p:nvSpPr>
          <p:cNvPr id="19" name="Poraštės vietos rezervavimo ženklas 18"/>
          <p:cNvSpPr>
            <a:spLocks noGrp="1"/>
          </p:cNvSpPr>
          <p:nvPr>
            <p:ph type="ftr" sz="quarter" idx="11"/>
          </p:nvPr>
        </p:nvSpPr>
        <p:spPr/>
        <p:txBody>
          <a:bodyPr/>
          <a:lstStyle/>
          <a:p>
            <a:endParaRPr lang="lt-LT"/>
          </a:p>
        </p:txBody>
      </p:sp>
      <p:sp>
        <p:nvSpPr>
          <p:cNvPr id="27" name="Skaidrės numerio vietos rezervavimo ženklas 26"/>
          <p:cNvSpPr>
            <a:spLocks noGrp="1"/>
          </p:cNvSpPr>
          <p:nvPr>
            <p:ph type="sldNum" sz="quarter" idx="12"/>
          </p:nvPr>
        </p:nvSpPr>
        <p:spPr/>
        <p:txBody>
          <a:bodyPr/>
          <a:lstStyle/>
          <a:p>
            <a:fld id="{913756CA-5355-4DEE-B363-BB963F924536}" type="slidenum">
              <a:rPr lang="lt-LT" smtClean="0"/>
              <a:pPr/>
              <a:t>‹#›</a:t>
            </a:fld>
            <a:endParaRPr lang="lt-L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a:t>Spustelėkite, jei norite keisite ruoš. pav. stilių</a:t>
            </a:r>
            <a:endParaRPr kumimoji="0" lang="en-US"/>
          </a:p>
        </p:txBody>
      </p:sp>
      <p:sp>
        <p:nvSpPr>
          <p:cNvPr id="3" name="Turinio vietos rezervavimo ženklas 2"/>
          <p:cNvSpPr>
            <a:spLocks noGrp="1"/>
          </p:cNvSpPr>
          <p:nvPr>
            <p:ph idx="1"/>
          </p:nvPr>
        </p:nvSpPr>
        <p:spPr/>
        <p:txBody>
          <a:bodyPr/>
          <a:lstStyle/>
          <a:p>
            <a:pPr lvl="0" eaLnBrk="1" latinLnBrk="0" hangingPunct="1"/>
            <a:r>
              <a:rPr lang="lt-LT"/>
              <a:t>Spustelėkite ruošinio teksto stiliams keisti</a:t>
            </a:r>
          </a:p>
          <a:p>
            <a:pPr lvl="1" eaLnBrk="1" latinLnBrk="0" hangingPunct="1"/>
            <a:r>
              <a:rPr lang="lt-LT"/>
              <a:t>Antras lygmuo</a:t>
            </a:r>
          </a:p>
          <a:p>
            <a:pPr lvl="2" eaLnBrk="1" latinLnBrk="0" hangingPunct="1"/>
            <a:r>
              <a:rPr lang="lt-LT"/>
              <a:t>Trečias lygmuo</a:t>
            </a:r>
          </a:p>
          <a:p>
            <a:pPr lvl="3" eaLnBrk="1" latinLnBrk="0" hangingPunct="1"/>
            <a:r>
              <a:rPr lang="lt-LT"/>
              <a:t>Ketvirtas lygmuo</a:t>
            </a:r>
          </a:p>
          <a:p>
            <a:pPr lvl="4" eaLnBrk="1" latinLnBrk="0" hangingPunct="1"/>
            <a:r>
              <a:rPr lang="lt-LT"/>
              <a:t>Penktas lygmuo</a:t>
            </a:r>
            <a:endParaRPr kumimoji="0" lang="en-US"/>
          </a:p>
        </p:txBody>
      </p:sp>
      <p:sp>
        <p:nvSpPr>
          <p:cNvPr id="4" name="Datos vietos rezervavimo ženklas 3"/>
          <p:cNvSpPr>
            <a:spLocks noGrp="1"/>
          </p:cNvSpPr>
          <p:nvPr>
            <p:ph type="dt" sz="half" idx="10"/>
          </p:nvPr>
        </p:nvSpPr>
        <p:spPr/>
        <p:txBody>
          <a:bodyPr/>
          <a:lstStyle/>
          <a:p>
            <a:fld id="{535C3AB8-7661-45B6-9F41-1C6B66656D46}" type="datetime1">
              <a:rPr lang="lt-LT" smtClean="0"/>
              <a:pPr/>
              <a:t>2024-06-24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913756CA-5355-4DEE-B363-BB963F924536}"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bg>
      <p:bgRef idx="1002">
        <a:schemeClr val="bg2"/>
      </p:bgRef>
    </p:bg>
    <p:spTree>
      <p:nvGrpSpPr>
        <p:cNvPr id="1" name=""/>
        <p:cNvGrpSpPr/>
        <p:nvPr/>
      </p:nvGrpSpPr>
      <p:grpSpPr>
        <a:xfrm>
          <a:off x="0" y="0"/>
          <a:ext cx="0" cy="0"/>
          <a:chOff x="0" y="0"/>
          <a:chExt cx="0" cy="0"/>
        </a:xfrm>
      </p:grpSpPr>
      <p:sp>
        <p:nvSpPr>
          <p:cNvPr id="2" name="Antraštė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lt-LT"/>
              <a:t>Spustelėkite, jei norite keisite ruoš. pav. stilių</a:t>
            </a:r>
            <a:endParaRPr kumimoji="0" lang="en-US"/>
          </a:p>
        </p:txBody>
      </p:sp>
      <p:sp>
        <p:nvSpPr>
          <p:cNvPr id="3" name="Teksto vietos rezervavimo ženklas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lt-LT"/>
              <a:t>Spustelėkite ruošinio teksto stiliams keisti</a:t>
            </a:r>
          </a:p>
        </p:txBody>
      </p:sp>
      <p:sp>
        <p:nvSpPr>
          <p:cNvPr id="4" name="Datos vietos rezervavimo ženklas 3"/>
          <p:cNvSpPr>
            <a:spLocks noGrp="1"/>
          </p:cNvSpPr>
          <p:nvPr>
            <p:ph type="dt" sz="half" idx="10"/>
          </p:nvPr>
        </p:nvSpPr>
        <p:spPr/>
        <p:txBody>
          <a:bodyPr/>
          <a:lstStyle/>
          <a:p>
            <a:fld id="{E699B100-2925-4625-BB75-3C542735DE8E}" type="datetime1">
              <a:rPr lang="lt-LT" smtClean="0"/>
              <a:pPr/>
              <a:t>2024-06-24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913756CA-5355-4DEE-B363-BB963F924536}" type="slidenum">
              <a:rPr lang="lt-LT" smtClean="0"/>
              <a:pPr/>
              <a:t>‹#›</a:t>
            </a:fld>
            <a:endParaRPr lang="lt-L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704088"/>
            <a:ext cx="8229600" cy="1143000"/>
          </a:xfrm>
        </p:spPr>
        <p:txBody>
          <a:bodyPr/>
          <a:lstStyle/>
          <a:p>
            <a:r>
              <a:rPr kumimoji="0" lang="lt-LT"/>
              <a:t>Spustelėkite, jei norite keisite ruoš. pav. stilių</a:t>
            </a:r>
            <a:endParaRPr kumimoji="0" lang="en-US"/>
          </a:p>
        </p:txBody>
      </p:sp>
      <p:sp>
        <p:nvSpPr>
          <p:cNvPr id="3" name="Turinio vietos rezervavimo ženklas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lt-LT"/>
              <a:t>Spustelėkite ruošinio teksto stiliams keisti</a:t>
            </a:r>
          </a:p>
          <a:p>
            <a:pPr lvl="1" eaLnBrk="1" latinLnBrk="0" hangingPunct="1"/>
            <a:r>
              <a:rPr lang="lt-LT"/>
              <a:t>Antras lygmuo</a:t>
            </a:r>
          </a:p>
          <a:p>
            <a:pPr lvl="2" eaLnBrk="1" latinLnBrk="0" hangingPunct="1"/>
            <a:r>
              <a:rPr lang="lt-LT"/>
              <a:t>Trečias lygmuo</a:t>
            </a:r>
          </a:p>
          <a:p>
            <a:pPr lvl="3" eaLnBrk="1" latinLnBrk="0" hangingPunct="1"/>
            <a:r>
              <a:rPr lang="lt-LT"/>
              <a:t>Ketvirtas lygmuo</a:t>
            </a:r>
          </a:p>
          <a:p>
            <a:pPr lvl="4" eaLnBrk="1" latinLnBrk="0" hangingPunct="1"/>
            <a:r>
              <a:rPr lang="lt-LT"/>
              <a:t>Penktas lygmuo</a:t>
            </a:r>
            <a:endParaRPr kumimoji="0" lang="en-US"/>
          </a:p>
        </p:txBody>
      </p:sp>
      <p:sp>
        <p:nvSpPr>
          <p:cNvPr id="4" name="Turinio vietos rezervavimo ženklas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lt-LT"/>
              <a:t>Spustelėkite ruošinio teksto stiliams keisti</a:t>
            </a:r>
          </a:p>
          <a:p>
            <a:pPr lvl="1" eaLnBrk="1" latinLnBrk="0" hangingPunct="1"/>
            <a:r>
              <a:rPr lang="lt-LT"/>
              <a:t>Antras lygmuo</a:t>
            </a:r>
          </a:p>
          <a:p>
            <a:pPr lvl="2" eaLnBrk="1" latinLnBrk="0" hangingPunct="1"/>
            <a:r>
              <a:rPr lang="lt-LT"/>
              <a:t>Trečias lygmuo</a:t>
            </a:r>
          </a:p>
          <a:p>
            <a:pPr lvl="3" eaLnBrk="1" latinLnBrk="0" hangingPunct="1"/>
            <a:r>
              <a:rPr lang="lt-LT"/>
              <a:t>Ketvirtas lygmuo</a:t>
            </a:r>
          </a:p>
          <a:p>
            <a:pPr lvl="4" eaLnBrk="1" latinLnBrk="0" hangingPunct="1"/>
            <a:r>
              <a:rPr lang="lt-LT"/>
              <a:t>Penktas lygmuo</a:t>
            </a:r>
            <a:endParaRPr kumimoji="0" lang="en-US"/>
          </a:p>
        </p:txBody>
      </p:sp>
      <p:sp>
        <p:nvSpPr>
          <p:cNvPr id="5" name="Datos vietos rezervavimo ženklas 4"/>
          <p:cNvSpPr>
            <a:spLocks noGrp="1"/>
          </p:cNvSpPr>
          <p:nvPr>
            <p:ph type="dt" sz="half" idx="10"/>
          </p:nvPr>
        </p:nvSpPr>
        <p:spPr/>
        <p:txBody>
          <a:bodyPr/>
          <a:lstStyle/>
          <a:p>
            <a:fld id="{6781145C-9B89-4480-8397-1DFDE3D22AA5}" type="datetime1">
              <a:rPr lang="lt-LT" smtClean="0"/>
              <a:pPr/>
              <a:t>2024-06-24</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913756CA-5355-4DEE-B363-BB963F924536}"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704088"/>
            <a:ext cx="8229600" cy="1143000"/>
          </a:xfrm>
        </p:spPr>
        <p:txBody>
          <a:bodyPr tIns="45720" anchor="b"/>
          <a:lstStyle>
            <a:lvl1pPr>
              <a:defRPr/>
            </a:lvl1pPr>
          </a:lstStyle>
          <a:p>
            <a:r>
              <a:rPr kumimoji="0" lang="lt-LT"/>
              <a:t>Spustelėkite, jei norite keisite ruoš. pav. stilių</a:t>
            </a:r>
            <a:endParaRPr kumimoji="0" lang="en-US"/>
          </a:p>
        </p:txBody>
      </p:sp>
      <p:sp>
        <p:nvSpPr>
          <p:cNvPr id="3" name="Teksto vietos rezervavimo ženklas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lt-LT"/>
              <a:t>Spustelėkite ruošinio teksto stiliams keisti</a:t>
            </a:r>
          </a:p>
        </p:txBody>
      </p:sp>
      <p:sp>
        <p:nvSpPr>
          <p:cNvPr id="4" name="Teksto vietos rezervavimo ženklas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lt-LT"/>
              <a:t>Spustelėkite ruošinio teksto stiliams keisti</a:t>
            </a:r>
          </a:p>
        </p:txBody>
      </p:sp>
      <p:sp>
        <p:nvSpPr>
          <p:cNvPr id="5" name="Turinio vietos rezervavimo ženklas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lt-LT"/>
              <a:t>Spustelėkite ruošinio teksto stiliams keisti</a:t>
            </a:r>
          </a:p>
          <a:p>
            <a:pPr lvl="1" eaLnBrk="1" latinLnBrk="0" hangingPunct="1"/>
            <a:r>
              <a:rPr lang="lt-LT"/>
              <a:t>Antras lygmuo</a:t>
            </a:r>
          </a:p>
          <a:p>
            <a:pPr lvl="2" eaLnBrk="1" latinLnBrk="0" hangingPunct="1"/>
            <a:r>
              <a:rPr lang="lt-LT"/>
              <a:t>Trečias lygmuo</a:t>
            </a:r>
          </a:p>
          <a:p>
            <a:pPr lvl="3" eaLnBrk="1" latinLnBrk="0" hangingPunct="1"/>
            <a:r>
              <a:rPr lang="lt-LT"/>
              <a:t>Ketvirtas lygmuo</a:t>
            </a:r>
          </a:p>
          <a:p>
            <a:pPr lvl="4" eaLnBrk="1" latinLnBrk="0" hangingPunct="1"/>
            <a:r>
              <a:rPr lang="lt-LT"/>
              <a:t>Penktas lygmuo</a:t>
            </a:r>
            <a:endParaRPr kumimoji="0" lang="en-US"/>
          </a:p>
        </p:txBody>
      </p:sp>
      <p:sp>
        <p:nvSpPr>
          <p:cNvPr id="6" name="Turinio vietos rezervavimo ženklas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lt-LT"/>
              <a:t>Spustelėkite ruošinio teksto stiliams keisti</a:t>
            </a:r>
          </a:p>
          <a:p>
            <a:pPr lvl="1" eaLnBrk="1" latinLnBrk="0" hangingPunct="1"/>
            <a:r>
              <a:rPr lang="lt-LT"/>
              <a:t>Antras lygmuo</a:t>
            </a:r>
          </a:p>
          <a:p>
            <a:pPr lvl="2" eaLnBrk="1" latinLnBrk="0" hangingPunct="1"/>
            <a:r>
              <a:rPr lang="lt-LT"/>
              <a:t>Trečias lygmuo</a:t>
            </a:r>
          </a:p>
          <a:p>
            <a:pPr lvl="3" eaLnBrk="1" latinLnBrk="0" hangingPunct="1"/>
            <a:r>
              <a:rPr lang="lt-LT"/>
              <a:t>Ketvirtas lygmuo</a:t>
            </a:r>
          </a:p>
          <a:p>
            <a:pPr lvl="4" eaLnBrk="1" latinLnBrk="0" hangingPunct="1"/>
            <a:r>
              <a:rPr lang="lt-LT"/>
              <a:t>Penktas lygmuo</a:t>
            </a:r>
            <a:endParaRPr kumimoji="0" lang="en-US"/>
          </a:p>
        </p:txBody>
      </p:sp>
      <p:sp>
        <p:nvSpPr>
          <p:cNvPr id="7" name="Datos vietos rezervavimo ženklas 6"/>
          <p:cNvSpPr>
            <a:spLocks noGrp="1"/>
          </p:cNvSpPr>
          <p:nvPr>
            <p:ph type="dt" sz="half" idx="10"/>
          </p:nvPr>
        </p:nvSpPr>
        <p:spPr/>
        <p:txBody>
          <a:bodyPr/>
          <a:lstStyle/>
          <a:p>
            <a:fld id="{77932E28-0511-478A-98FD-CEA029211381}" type="datetime1">
              <a:rPr lang="lt-LT" smtClean="0"/>
              <a:pPr/>
              <a:t>2024-06-24</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913756CA-5355-4DEE-B363-BB963F924536}"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lt-LT"/>
              <a:t>Spustelėkite, jei norite keisite ruoš. pav. stilių</a:t>
            </a:r>
            <a:endParaRPr kumimoji="0" lang="en-US"/>
          </a:p>
        </p:txBody>
      </p:sp>
      <p:sp>
        <p:nvSpPr>
          <p:cNvPr id="3" name="Datos vietos rezervavimo ženklas 2"/>
          <p:cNvSpPr>
            <a:spLocks noGrp="1"/>
          </p:cNvSpPr>
          <p:nvPr>
            <p:ph type="dt" sz="half" idx="10"/>
          </p:nvPr>
        </p:nvSpPr>
        <p:spPr/>
        <p:txBody>
          <a:bodyPr/>
          <a:lstStyle/>
          <a:p>
            <a:fld id="{BBDC9129-5252-429B-8AC9-1DF633E27065}" type="datetime1">
              <a:rPr lang="lt-LT" smtClean="0"/>
              <a:pPr/>
              <a:t>2024-06-24</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913756CA-5355-4DEE-B363-BB963F924536}"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76058471-5E1A-4616-9A60-7FC8ABBE6E74}" type="datetime1">
              <a:rPr lang="lt-LT" smtClean="0"/>
              <a:pPr/>
              <a:t>2024-06-24</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lt-LT"/>
              <a:t>Spustelėkite, jei norite keisite ruoš. pav. stilių</a:t>
            </a:r>
            <a:endParaRPr kumimoji="0" lang="en-US"/>
          </a:p>
        </p:txBody>
      </p:sp>
      <p:sp>
        <p:nvSpPr>
          <p:cNvPr id="3" name="Teksto vietos rezervavimo ženklas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lt-LT"/>
              <a:t>Spustelėkite ruošinio teksto stiliams keisti</a:t>
            </a:r>
          </a:p>
        </p:txBody>
      </p:sp>
      <p:sp>
        <p:nvSpPr>
          <p:cNvPr id="4" name="Turinio vietos rezervavimo ženklas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lt-LT"/>
              <a:t>Spustelėkite ruošinio teksto stiliams keisti</a:t>
            </a:r>
          </a:p>
          <a:p>
            <a:pPr lvl="1" eaLnBrk="1" latinLnBrk="0" hangingPunct="1"/>
            <a:r>
              <a:rPr lang="lt-LT"/>
              <a:t>Antras lygmuo</a:t>
            </a:r>
          </a:p>
          <a:p>
            <a:pPr lvl="2" eaLnBrk="1" latinLnBrk="0" hangingPunct="1"/>
            <a:r>
              <a:rPr lang="lt-LT"/>
              <a:t>Trečias lygmuo</a:t>
            </a:r>
          </a:p>
          <a:p>
            <a:pPr lvl="3" eaLnBrk="1" latinLnBrk="0" hangingPunct="1"/>
            <a:r>
              <a:rPr lang="lt-LT"/>
              <a:t>Ketvirtas lygmuo</a:t>
            </a:r>
          </a:p>
          <a:p>
            <a:pPr lvl="4" eaLnBrk="1" latinLnBrk="0" hangingPunct="1"/>
            <a:r>
              <a:rPr lang="lt-LT"/>
              <a:t>Penktas lygmuo</a:t>
            </a:r>
            <a:endParaRPr kumimoji="0" lang="en-US"/>
          </a:p>
        </p:txBody>
      </p:sp>
      <p:sp>
        <p:nvSpPr>
          <p:cNvPr id="5" name="Datos vietos rezervavimo ženklas 4"/>
          <p:cNvSpPr>
            <a:spLocks noGrp="1"/>
          </p:cNvSpPr>
          <p:nvPr>
            <p:ph type="dt" sz="half" idx="10"/>
          </p:nvPr>
        </p:nvSpPr>
        <p:spPr/>
        <p:txBody>
          <a:bodyPr/>
          <a:lstStyle/>
          <a:p>
            <a:fld id="{443D859E-91C2-4D5C-ABE7-0DB2AE7AF900}" type="datetime1">
              <a:rPr lang="lt-LT" smtClean="0"/>
              <a:pPr/>
              <a:t>2024-06-24</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913756CA-5355-4DEE-B363-BB963F924536}"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9" name="Kvadratas su vienu įkirptu ir užapvalintu kampu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Statusis trikampis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Antraštė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lt-LT"/>
              <a:t>Spustelėkite, jei norite keisite ruoš. pav. stilių</a:t>
            </a:r>
            <a:endParaRPr kumimoji="0" lang="en-US"/>
          </a:p>
        </p:txBody>
      </p:sp>
      <p:sp>
        <p:nvSpPr>
          <p:cNvPr id="4" name="Teksto vietos rezervavimo ženklas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lt-LT"/>
              <a:t>Spustelėkite ruošinio teksto stiliams keisti</a:t>
            </a:r>
          </a:p>
        </p:txBody>
      </p:sp>
      <p:sp>
        <p:nvSpPr>
          <p:cNvPr id="5" name="Datos vietos rezervavimo ženklas 4"/>
          <p:cNvSpPr>
            <a:spLocks noGrp="1"/>
          </p:cNvSpPr>
          <p:nvPr>
            <p:ph type="dt" sz="half" idx="10"/>
          </p:nvPr>
        </p:nvSpPr>
        <p:spPr/>
        <p:txBody>
          <a:bodyPr/>
          <a:lstStyle/>
          <a:p>
            <a:fld id="{EFB58318-F75D-4A33-A91F-FAFAF90C7672}" type="datetime1">
              <a:rPr lang="lt-LT" smtClean="0"/>
              <a:pPr/>
              <a:t>2024-06-24</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a:xfrm>
            <a:off x="8077200" y="6356350"/>
            <a:ext cx="609600" cy="365125"/>
          </a:xfrm>
        </p:spPr>
        <p:txBody>
          <a:bodyPr/>
          <a:lstStyle/>
          <a:p>
            <a:fld id="{913756CA-5355-4DEE-B363-BB963F924536}" type="slidenum">
              <a:rPr lang="lt-LT" smtClean="0"/>
              <a:pPr/>
              <a:t>‹#›</a:t>
            </a:fld>
            <a:endParaRPr lang="lt-LT"/>
          </a:p>
        </p:txBody>
      </p:sp>
      <p:sp>
        <p:nvSpPr>
          <p:cNvPr id="3" name="Paveikslėlio vietos rezervavimo ženklas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lt-LT"/>
              <a:t>Spustelėkite piktogramą, jei norite įtraukti paveikslėlį</a:t>
            </a:r>
            <a:endParaRPr kumimoji="0" lang="en-US" dirty="0"/>
          </a:p>
        </p:txBody>
      </p:sp>
      <p:sp>
        <p:nvSpPr>
          <p:cNvPr id="10" name="Laisva form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Laisva form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a:t>Spustelėkite, jei norite keisite ruoš. pav. stilių</a:t>
            </a:r>
            <a:endParaRPr kumimoji="0" lang="en-US"/>
          </a:p>
        </p:txBody>
      </p:sp>
      <p:sp>
        <p:nvSpPr>
          <p:cNvPr id="3" name="Vertikalaus teksto vietos rezervavimo ženklas 2"/>
          <p:cNvSpPr>
            <a:spLocks noGrp="1"/>
          </p:cNvSpPr>
          <p:nvPr>
            <p:ph type="body" orient="vert" idx="1"/>
          </p:nvPr>
        </p:nvSpPr>
        <p:spPr/>
        <p:txBody>
          <a:bodyPr vert="eaVert"/>
          <a:lstStyle/>
          <a:p>
            <a:pPr lvl="0" eaLnBrk="1" latinLnBrk="0" hangingPunct="1"/>
            <a:r>
              <a:rPr lang="lt-LT"/>
              <a:t>Spustelėkite ruošinio teksto stiliams keisti</a:t>
            </a:r>
          </a:p>
          <a:p>
            <a:pPr lvl="1" eaLnBrk="1" latinLnBrk="0" hangingPunct="1"/>
            <a:r>
              <a:rPr lang="lt-LT"/>
              <a:t>Antras lygmuo</a:t>
            </a:r>
          </a:p>
          <a:p>
            <a:pPr lvl="2" eaLnBrk="1" latinLnBrk="0" hangingPunct="1"/>
            <a:r>
              <a:rPr lang="lt-LT"/>
              <a:t>Trečias lygmuo</a:t>
            </a:r>
          </a:p>
          <a:p>
            <a:pPr lvl="3" eaLnBrk="1" latinLnBrk="0" hangingPunct="1"/>
            <a:r>
              <a:rPr lang="lt-LT"/>
              <a:t>Ketvirtas lygmuo</a:t>
            </a:r>
          </a:p>
          <a:p>
            <a:pPr lvl="4" eaLnBrk="1" latinLnBrk="0" hangingPunct="1"/>
            <a:r>
              <a:rPr lang="lt-LT"/>
              <a:t>Penktas lygmuo</a:t>
            </a:r>
            <a:endParaRPr kumimoji="0" lang="en-US"/>
          </a:p>
        </p:txBody>
      </p:sp>
      <p:sp>
        <p:nvSpPr>
          <p:cNvPr id="4" name="Datos vietos rezervavimo ženklas 3"/>
          <p:cNvSpPr>
            <a:spLocks noGrp="1"/>
          </p:cNvSpPr>
          <p:nvPr>
            <p:ph type="dt" sz="half" idx="10"/>
          </p:nvPr>
        </p:nvSpPr>
        <p:spPr/>
        <p:txBody>
          <a:bodyPr/>
          <a:lstStyle/>
          <a:p>
            <a:fld id="{BDFEBFF8-A92C-4B91-B987-1E994293DE87}" type="datetime1">
              <a:rPr lang="lt-LT" smtClean="0"/>
              <a:pPr/>
              <a:t>2024-06-24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913756CA-5355-4DEE-B363-BB963F924536}"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914401"/>
            <a:ext cx="2057400" cy="5211763"/>
          </a:xfrm>
        </p:spPr>
        <p:txBody>
          <a:bodyPr vert="eaVert"/>
          <a:lstStyle/>
          <a:p>
            <a:r>
              <a:rPr kumimoji="0" lang="lt-LT"/>
              <a:t>Spustelėkite, jei norite keisite ruoš. pav. stilių</a:t>
            </a:r>
            <a:endParaRPr kumimoji="0" lang="en-US"/>
          </a:p>
        </p:txBody>
      </p:sp>
      <p:sp>
        <p:nvSpPr>
          <p:cNvPr id="3" name="Vertikalaus teksto vietos rezervavimo ženklas 2"/>
          <p:cNvSpPr>
            <a:spLocks noGrp="1"/>
          </p:cNvSpPr>
          <p:nvPr>
            <p:ph type="body" orient="vert" idx="1"/>
          </p:nvPr>
        </p:nvSpPr>
        <p:spPr>
          <a:xfrm>
            <a:off x="457200" y="914401"/>
            <a:ext cx="6019800" cy="5211763"/>
          </a:xfrm>
        </p:spPr>
        <p:txBody>
          <a:bodyPr vert="eaVert"/>
          <a:lstStyle/>
          <a:p>
            <a:pPr lvl="0" eaLnBrk="1" latinLnBrk="0" hangingPunct="1"/>
            <a:r>
              <a:rPr lang="lt-LT"/>
              <a:t>Spustelėkite ruošinio teksto stiliams keisti</a:t>
            </a:r>
          </a:p>
          <a:p>
            <a:pPr lvl="1" eaLnBrk="1" latinLnBrk="0" hangingPunct="1"/>
            <a:r>
              <a:rPr lang="lt-LT"/>
              <a:t>Antras lygmuo</a:t>
            </a:r>
          </a:p>
          <a:p>
            <a:pPr lvl="2" eaLnBrk="1" latinLnBrk="0" hangingPunct="1"/>
            <a:r>
              <a:rPr lang="lt-LT"/>
              <a:t>Trečias lygmuo</a:t>
            </a:r>
          </a:p>
          <a:p>
            <a:pPr lvl="3" eaLnBrk="1" latinLnBrk="0" hangingPunct="1"/>
            <a:r>
              <a:rPr lang="lt-LT"/>
              <a:t>Ketvirtas lygmuo</a:t>
            </a:r>
          </a:p>
          <a:p>
            <a:pPr lvl="4" eaLnBrk="1" latinLnBrk="0" hangingPunct="1"/>
            <a:r>
              <a:rPr lang="lt-LT"/>
              <a:t>Penktas lygmuo</a:t>
            </a:r>
            <a:endParaRPr kumimoji="0" lang="en-US"/>
          </a:p>
        </p:txBody>
      </p:sp>
      <p:sp>
        <p:nvSpPr>
          <p:cNvPr id="4" name="Datos vietos rezervavimo ženklas 3"/>
          <p:cNvSpPr>
            <a:spLocks noGrp="1"/>
          </p:cNvSpPr>
          <p:nvPr>
            <p:ph type="dt" sz="half" idx="10"/>
          </p:nvPr>
        </p:nvSpPr>
        <p:spPr/>
        <p:txBody>
          <a:bodyPr/>
          <a:lstStyle/>
          <a:p>
            <a:fld id="{7E27ABA5-98FC-4745-BACE-E055F05E4D5E}" type="datetime1">
              <a:rPr lang="lt-LT" smtClean="0"/>
              <a:pPr/>
              <a:t>2024-06-24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913756CA-5355-4DEE-B363-BB963F924536}"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Laisva form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Laisva form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Pavadinimo vietos rezervavimo ženklas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lt-LT"/>
              <a:t>Spustelėkite, jei norite keisite ruoš. pav. stilių</a:t>
            </a:r>
            <a:endParaRPr kumimoji="0" lang="en-US"/>
          </a:p>
        </p:txBody>
      </p:sp>
      <p:sp>
        <p:nvSpPr>
          <p:cNvPr id="30" name="Teksto vietos rezervavimo ženklas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lt-LT"/>
              <a:t>Spustelėkite ruošinio teksto stiliams keisti</a:t>
            </a:r>
          </a:p>
          <a:p>
            <a:pPr lvl="1" eaLnBrk="1" latinLnBrk="0" hangingPunct="1"/>
            <a:r>
              <a:rPr kumimoji="0" lang="lt-LT"/>
              <a:t>Antras lygmuo</a:t>
            </a:r>
          </a:p>
          <a:p>
            <a:pPr lvl="2" eaLnBrk="1" latinLnBrk="0" hangingPunct="1"/>
            <a:r>
              <a:rPr kumimoji="0" lang="lt-LT"/>
              <a:t>Trečias lygmuo</a:t>
            </a:r>
          </a:p>
          <a:p>
            <a:pPr lvl="3" eaLnBrk="1" latinLnBrk="0" hangingPunct="1"/>
            <a:r>
              <a:rPr kumimoji="0" lang="lt-LT"/>
              <a:t>Ketvirtas lygmuo</a:t>
            </a:r>
          </a:p>
          <a:p>
            <a:pPr lvl="4" eaLnBrk="1" latinLnBrk="0" hangingPunct="1"/>
            <a:r>
              <a:rPr kumimoji="0" lang="lt-LT"/>
              <a:t>Penktas lygmuo</a:t>
            </a:r>
            <a:endParaRPr kumimoji="0" lang="en-US"/>
          </a:p>
        </p:txBody>
      </p:sp>
      <p:sp>
        <p:nvSpPr>
          <p:cNvPr id="10" name="Datos vietos rezervavimo ženklas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F33F435-E81A-4759-B73A-0860951DD72E}" type="datetime1">
              <a:rPr lang="lt-LT" smtClean="0"/>
              <a:pPr/>
              <a:t>2024-06-24</a:t>
            </a:fld>
            <a:endParaRPr lang="lt-LT"/>
          </a:p>
        </p:txBody>
      </p:sp>
      <p:sp>
        <p:nvSpPr>
          <p:cNvPr id="22" name="Poraštės vietos rezervavimo ženklas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lt-LT"/>
          </a:p>
        </p:txBody>
      </p:sp>
      <p:sp>
        <p:nvSpPr>
          <p:cNvPr id="18" name="Skaidrės numerio vietos rezervavimo ženklas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13756CA-5355-4DEE-B363-BB963F924536}" type="slidenum">
              <a:rPr lang="lt-LT" smtClean="0"/>
              <a:pPr/>
              <a:t>‹#›</a:t>
            </a:fld>
            <a:endParaRPr lang="lt-LT"/>
          </a:p>
        </p:txBody>
      </p:sp>
      <p:grpSp>
        <p:nvGrpSpPr>
          <p:cNvPr id="2" name="Grupė 1"/>
          <p:cNvGrpSpPr/>
          <p:nvPr/>
        </p:nvGrpSpPr>
        <p:grpSpPr>
          <a:xfrm>
            <a:off x="-19017" y="202408"/>
            <a:ext cx="9180548" cy="649224"/>
            <a:chOff x="-19045" y="216550"/>
            <a:chExt cx="9180548" cy="649224"/>
          </a:xfrm>
        </p:grpSpPr>
        <p:sp>
          <p:nvSpPr>
            <p:cNvPr id="12" name="Laisva form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Laisva form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5053" r:id="rId1"/>
    <p:sldLayoutId id="2147485054" r:id="rId2"/>
    <p:sldLayoutId id="2147485055" r:id="rId3"/>
    <p:sldLayoutId id="2147485056" r:id="rId4"/>
    <p:sldLayoutId id="2147485057" r:id="rId5"/>
    <p:sldLayoutId id="2147485058" r:id="rId6"/>
    <p:sldLayoutId id="2147485059" r:id="rId7"/>
    <p:sldLayoutId id="2147485060" r:id="rId8"/>
    <p:sldLayoutId id="2147485061" r:id="rId9"/>
    <p:sldLayoutId id="2147485062" r:id="rId10"/>
    <p:sldLayoutId id="2147485063"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hyperlink" Target="https://apklausa.lt/"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642910" y="5000636"/>
            <a:ext cx="8286808" cy="1071570"/>
          </a:xfrm>
        </p:spPr>
        <p:txBody>
          <a:bodyPr>
            <a:normAutofit fontScale="90000"/>
          </a:bodyPr>
          <a:lstStyle/>
          <a:p>
            <a:pPr algn="ctr"/>
            <a:br>
              <a:rPr lang="lt-LT" b="1" dirty="0"/>
            </a:br>
            <a:br>
              <a:rPr lang="lt-LT" b="1" dirty="0"/>
            </a:br>
            <a:br>
              <a:rPr lang="lt-LT" dirty="0"/>
            </a:br>
            <a:br>
              <a:rPr lang="lt-LT" dirty="0"/>
            </a:br>
            <a:br>
              <a:rPr lang="lt-LT" dirty="0"/>
            </a:br>
            <a:br>
              <a:rPr lang="lt-LT" dirty="0"/>
            </a:br>
            <a:br>
              <a:rPr lang="lt-LT" dirty="0"/>
            </a:br>
            <a:br>
              <a:rPr lang="lt-LT" dirty="0"/>
            </a:br>
            <a:br>
              <a:rPr lang="lt-LT" dirty="0"/>
            </a:br>
            <a:br>
              <a:rPr lang="lt-LT" dirty="0"/>
            </a:br>
            <a:br>
              <a:rPr lang="lt-LT" dirty="0"/>
            </a:br>
            <a:br>
              <a:rPr lang="lt-LT" dirty="0"/>
            </a:br>
            <a:br>
              <a:rPr lang="lt-LT" sz="1800" dirty="0"/>
            </a:br>
            <a:br>
              <a:rPr lang="lt-LT" dirty="0"/>
            </a:br>
            <a:br>
              <a:rPr lang="lt-LT" b="1" dirty="0"/>
            </a:br>
            <a:br>
              <a:rPr lang="lt-LT" b="1" dirty="0"/>
            </a:br>
            <a:br>
              <a:rPr lang="lt-LT" dirty="0"/>
            </a:br>
            <a:br>
              <a:rPr lang="lt-LT" dirty="0"/>
            </a:br>
            <a:br>
              <a:rPr lang="lt-LT" dirty="0"/>
            </a:br>
            <a:r>
              <a:rPr lang="lt-LT" sz="3600" b="1" dirty="0"/>
              <a:t>Veiklos kokybės įsivertinimo ataskaita</a:t>
            </a:r>
            <a:br>
              <a:rPr lang="lt-LT" sz="3600" dirty="0"/>
            </a:br>
            <a:endParaRPr lang="lt-LT" sz="3600" dirty="0"/>
          </a:p>
        </p:txBody>
      </p:sp>
      <p:sp>
        <p:nvSpPr>
          <p:cNvPr id="3" name="Paantraštė 2"/>
          <p:cNvSpPr>
            <a:spLocks noGrp="1"/>
          </p:cNvSpPr>
          <p:nvPr>
            <p:ph type="subTitle" idx="1"/>
          </p:nvPr>
        </p:nvSpPr>
        <p:spPr>
          <a:xfrm>
            <a:off x="1285852" y="5286388"/>
            <a:ext cx="6858048" cy="928694"/>
          </a:xfrm>
        </p:spPr>
        <p:txBody>
          <a:bodyPr>
            <a:normAutofit fontScale="70000" lnSpcReduction="20000"/>
          </a:bodyPr>
          <a:lstStyle/>
          <a:p>
            <a:endParaRPr lang="lt-LT" b="1" dirty="0"/>
          </a:p>
          <a:p>
            <a:endParaRPr lang="lt-LT" b="1" dirty="0"/>
          </a:p>
          <a:p>
            <a:pPr algn="ctr"/>
            <a:r>
              <a:rPr lang="lt-LT" sz="2900" b="1" dirty="0">
                <a:latin typeface="+mj-lt"/>
              </a:rPr>
              <a:t> </a:t>
            </a:r>
            <a:r>
              <a:rPr lang="lt-LT" sz="2900" dirty="0">
                <a:latin typeface="+mj-lt"/>
              </a:rPr>
              <a:t>2023-2024 m. m. </a:t>
            </a:r>
          </a:p>
        </p:txBody>
      </p:sp>
      <p:sp>
        <p:nvSpPr>
          <p:cNvPr id="5" name="TextBox 4"/>
          <p:cNvSpPr txBox="1"/>
          <p:nvPr/>
        </p:nvSpPr>
        <p:spPr>
          <a:xfrm>
            <a:off x="928662" y="1071546"/>
            <a:ext cx="7858180" cy="1200329"/>
          </a:xfrm>
          <a:prstGeom prst="rect">
            <a:avLst/>
          </a:prstGeom>
          <a:noFill/>
        </p:spPr>
        <p:txBody>
          <a:bodyPr wrap="square" rtlCol="0">
            <a:spAutoFit/>
          </a:bodyPr>
          <a:lstStyle/>
          <a:p>
            <a:pPr algn="ctr"/>
            <a:r>
              <a:rPr lang="lt-LT" sz="3600" dirty="0"/>
              <a:t>Zarasų r. Antazavės Juozo Gruodžio pagrindinė mokykla</a:t>
            </a:r>
          </a:p>
        </p:txBody>
      </p:sp>
      <p:sp>
        <p:nvSpPr>
          <p:cNvPr id="15361"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lt-LT" sz="1800" b="0" i="0" u="none" strike="noStrike" cap="none" normalizeH="0" baseline="0">
              <a:ln>
                <a:noFill/>
              </a:ln>
              <a:solidFill>
                <a:schemeClr val="tx1"/>
              </a:solidFill>
              <a:effectLst/>
              <a:latin typeface="Arial" charset="0"/>
              <a:cs typeface="Arial" charset="0"/>
            </a:endParaRPr>
          </a:p>
        </p:txBody>
      </p:sp>
      <p:pic>
        <p:nvPicPr>
          <p:cNvPr id="15362" name="Picture 2" descr="Auditas"/>
          <p:cNvPicPr>
            <a:picLocks noChangeAspect="1" noChangeArrowheads="1"/>
          </p:cNvPicPr>
          <p:nvPr/>
        </p:nvPicPr>
        <p:blipFill>
          <a:blip r:embed="rId3"/>
          <a:srcRect/>
          <a:stretch>
            <a:fillRect/>
          </a:stretch>
        </p:blipFill>
        <p:spPr bwMode="auto">
          <a:xfrm>
            <a:off x="1785918" y="2857496"/>
            <a:ext cx="2000264" cy="2000264"/>
          </a:xfrm>
          <a:prstGeom prst="rect">
            <a:avLst/>
          </a:prstGeom>
          <a:noFill/>
        </p:spPr>
      </p:pic>
      <p:sp>
        <p:nvSpPr>
          <p:cNvPr id="7" name="TextBox 6"/>
          <p:cNvSpPr txBox="1"/>
          <p:nvPr/>
        </p:nvSpPr>
        <p:spPr>
          <a:xfrm>
            <a:off x="3929058" y="3214686"/>
            <a:ext cx="4786346" cy="1200329"/>
          </a:xfrm>
          <a:prstGeom prst="rect">
            <a:avLst/>
          </a:prstGeom>
          <a:noFill/>
        </p:spPr>
        <p:txBody>
          <a:bodyPr wrap="square" rtlCol="0">
            <a:spAutoFit/>
          </a:bodyPr>
          <a:lstStyle/>
          <a:p>
            <a:pPr algn="ctr"/>
            <a:r>
              <a:rPr lang="lt-LT" dirty="0"/>
              <a:t>Geriausias būdas išlaikyti draugystę – dalytis mintimis apie savo darbus. </a:t>
            </a:r>
          </a:p>
          <a:p>
            <a:pPr algn="ctr"/>
            <a:r>
              <a:rPr lang="lt-LT" dirty="0"/>
              <a:t>Žmones labiausiai suartina veikla. </a:t>
            </a:r>
          </a:p>
          <a:p>
            <a:pPr algn="ctr"/>
            <a:r>
              <a:rPr lang="lt-LT" dirty="0"/>
              <a:t> J. V. Gėtė.</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42910" y="1571612"/>
            <a:ext cx="8358246" cy="1428752"/>
          </a:xfrm>
        </p:spPr>
        <p:txBody>
          <a:bodyPr>
            <a:normAutofit fontScale="90000"/>
          </a:bodyPr>
          <a:lstStyle/>
          <a:p>
            <a:pPr algn="ctr"/>
            <a:br>
              <a:rPr lang="lt-LT" b="1" dirty="0"/>
            </a:br>
            <a:br>
              <a:rPr lang="lt-LT" b="1" dirty="0"/>
            </a:br>
            <a:r>
              <a:rPr lang="lt-LT" sz="5600" b="1" dirty="0">
                <a:latin typeface="+mn-lt"/>
              </a:rPr>
              <a:t>Veiklos sritis, tema, veiklos rodiklis </a:t>
            </a:r>
            <a:br>
              <a:rPr lang="lt-LT" b="1" dirty="0"/>
            </a:br>
            <a:endParaRPr lang="lt-LT" b="1" dirty="0"/>
          </a:p>
        </p:txBody>
      </p:sp>
      <p:graphicFrame>
        <p:nvGraphicFramePr>
          <p:cNvPr id="4" name="Turinio vietos rezervavimo ženklas 3"/>
          <p:cNvGraphicFramePr>
            <a:graphicFrameLocks noGrp="1"/>
          </p:cNvGraphicFramePr>
          <p:nvPr>
            <p:ph idx="1"/>
            <p:extLst>
              <p:ext uri="{D42A27DB-BD31-4B8C-83A1-F6EECF244321}">
                <p14:modId xmlns:p14="http://schemas.microsoft.com/office/powerpoint/2010/main" val="3893360255"/>
              </p:ext>
            </p:extLst>
          </p:nvPr>
        </p:nvGraphicFramePr>
        <p:xfrm>
          <a:off x="825648" y="2696778"/>
          <a:ext cx="7643866" cy="3687564"/>
        </p:xfrm>
        <a:graphic>
          <a:graphicData uri="http://schemas.openxmlformats.org/drawingml/2006/table">
            <a:tbl>
              <a:tblPr firstRow="1" bandRow="1">
                <a:tableStyleId>{5C22544A-7EE6-4342-B048-85BDC9FD1C3A}</a:tableStyleId>
              </a:tblPr>
              <a:tblGrid>
                <a:gridCol w="2361050">
                  <a:extLst>
                    <a:ext uri="{9D8B030D-6E8A-4147-A177-3AD203B41FA5}">
                      <a16:colId xmlns:a16="http://schemas.microsoft.com/office/drawing/2014/main" val="20000"/>
                    </a:ext>
                  </a:extLst>
                </a:gridCol>
                <a:gridCol w="5282816">
                  <a:extLst>
                    <a:ext uri="{9D8B030D-6E8A-4147-A177-3AD203B41FA5}">
                      <a16:colId xmlns:a16="http://schemas.microsoft.com/office/drawing/2014/main" val="20001"/>
                    </a:ext>
                  </a:extLst>
                </a:gridCol>
              </a:tblGrid>
              <a:tr h="664309">
                <a:tc>
                  <a:txBody>
                    <a:bodyPr/>
                    <a:lstStyle/>
                    <a:p>
                      <a:pPr>
                        <a:lnSpc>
                          <a:spcPts val="3120"/>
                        </a:lnSpc>
                      </a:pPr>
                      <a:r>
                        <a:rPr lang="lt-LT" sz="2600" b="1" dirty="0">
                          <a:solidFill>
                            <a:schemeClr val="tx1"/>
                          </a:solidFill>
                          <a:latin typeface="+mn-lt"/>
                        </a:rPr>
                        <a:t>Sritis</a:t>
                      </a:r>
                      <a:endParaRPr lang="lt-LT" sz="2600" dirty="0">
                        <a:solidFill>
                          <a:schemeClr val="tx1"/>
                        </a:solidFill>
                        <a:latin typeface="+mn-lt"/>
                      </a:endParaRPr>
                    </a:p>
                  </a:txBody>
                  <a:tcPr>
                    <a:solidFill>
                      <a:schemeClr val="bg2">
                        <a:lumMod val="90000"/>
                      </a:schemeClr>
                    </a:solidFill>
                  </a:tcPr>
                </a:tc>
                <a:tc>
                  <a:txBody>
                    <a:bodyPr/>
                    <a:lstStyle/>
                    <a:p>
                      <a:pPr>
                        <a:lnSpc>
                          <a:spcPts val="3120"/>
                        </a:lnSpc>
                        <a:buNone/>
                      </a:pPr>
                      <a:r>
                        <a:rPr lang="lt-LT" sz="2600" b="0" dirty="0">
                          <a:solidFill>
                            <a:schemeClr val="tx1"/>
                          </a:solidFill>
                          <a:latin typeface="+mn-lt"/>
                        </a:rPr>
                        <a:t>3.</a:t>
                      </a:r>
                      <a:r>
                        <a:rPr lang="lt-LT" sz="2600" b="0" baseline="0" dirty="0">
                          <a:solidFill>
                            <a:schemeClr val="tx1"/>
                          </a:solidFill>
                          <a:latin typeface="+mn-lt"/>
                        </a:rPr>
                        <a:t> Ugdymo(si) aplinkos.</a:t>
                      </a:r>
                      <a:endParaRPr lang="lt-LT" sz="2600" b="0" dirty="0">
                        <a:solidFill>
                          <a:schemeClr val="tx1"/>
                        </a:solidFill>
                        <a:latin typeface="+mn-lt"/>
                      </a:endParaRPr>
                    </a:p>
                  </a:txBody>
                  <a:tcPr>
                    <a:solidFill>
                      <a:schemeClr val="bg2">
                        <a:lumMod val="90000"/>
                      </a:schemeClr>
                    </a:solidFill>
                  </a:tcPr>
                </a:tc>
                <a:extLst>
                  <a:ext uri="{0D108BD9-81ED-4DB2-BD59-A6C34878D82A}">
                    <a16:rowId xmlns:a16="http://schemas.microsoft.com/office/drawing/2014/main" val="10000"/>
                  </a:ext>
                </a:extLst>
              </a:tr>
              <a:tr h="771848">
                <a:tc>
                  <a:txBody>
                    <a:bodyPr/>
                    <a:lstStyle/>
                    <a:p>
                      <a:pPr>
                        <a:lnSpc>
                          <a:spcPts val="3120"/>
                        </a:lnSpc>
                      </a:pPr>
                      <a:r>
                        <a:rPr lang="lt-LT" sz="2600" b="1" dirty="0">
                          <a:latin typeface="+mn-lt"/>
                        </a:rPr>
                        <a:t>Tema </a:t>
                      </a:r>
                      <a:endParaRPr lang="lt-LT" sz="2600" dirty="0">
                        <a:latin typeface="+mn-lt"/>
                      </a:endParaRPr>
                    </a:p>
                  </a:txBody>
                  <a:tcPr>
                    <a:solidFill>
                      <a:schemeClr val="bg2">
                        <a:lumMod val="90000"/>
                      </a:schemeClr>
                    </a:solidFill>
                  </a:tcPr>
                </a:tc>
                <a:tc>
                  <a:txBody>
                    <a:bodyPr/>
                    <a:lstStyle/>
                    <a:p>
                      <a:r>
                        <a:rPr kumimoji="0" lang="lt-LT" sz="2600" b="0" kern="1200" dirty="0">
                          <a:solidFill>
                            <a:schemeClr val="dk1"/>
                          </a:solidFill>
                          <a:latin typeface="+mn-lt"/>
                          <a:ea typeface="+mn-ea"/>
                          <a:cs typeface="+mn-cs"/>
                        </a:rPr>
                        <a:t>3.2. Mokymasi</a:t>
                      </a:r>
                      <a:r>
                        <a:rPr kumimoji="0" lang="lt-LT" sz="2600" b="0" kern="1200" baseline="0" dirty="0">
                          <a:solidFill>
                            <a:schemeClr val="dk1"/>
                          </a:solidFill>
                          <a:latin typeface="+mn-lt"/>
                          <a:ea typeface="+mn-ea"/>
                          <a:cs typeface="+mn-cs"/>
                        </a:rPr>
                        <a:t>s be sienų.</a:t>
                      </a:r>
                      <a:endParaRPr kumimoji="0" lang="lt-LT" sz="2600" b="0" kern="1200" dirty="0">
                        <a:solidFill>
                          <a:schemeClr val="dk1"/>
                        </a:solidFill>
                        <a:latin typeface="+mn-lt"/>
                        <a:ea typeface="+mn-ea"/>
                        <a:cs typeface="+mn-cs"/>
                      </a:endParaRPr>
                    </a:p>
                  </a:txBody>
                  <a:tcPr>
                    <a:solidFill>
                      <a:schemeClr val="bg2">
                        <a:lumMod val="90000"/>
                      </a:schemeClr>
                    </a:solidFill>
                  </a:tcPr>
                </a:tc>
                <a:extLst>
                  <a:ext uri="{0D108BD9-81ED-4DB2-BD59-A6C34878D82A}">
                    <a16:rowId xmlns:a16="http://schemas.microsoft.com/office/drawing/2014/main" val="10001"/>
                  </a:ext>
                </a:extLst>
              </a:tr>
              <a:tr h="2251407">
                <a:tc>
                  <a:txBody>
                    <a:bodyPr/>
                    <a:lstStyle/>
                    <a:p>
                      <a:pPr>
                        <a:lnSpc>
                          <a:spcPts val="3120"/>
                        </a:lnSpc>
                      </a:pPr>
                      <a:r>
                        <a:rPr lang="lt-LT" sz="2600" b="1" dirty="0">
                          <a:latin typeface="+mn-lt"/>
                        </a:rPr>
                        <a:t>Rodiklis</a:t>
                      </a:r>
                      <a:endParaRPr lang="lt-LT" sz="2600" dirty="0">
                        <a:latin typeface="+mn-lt"/>
                      </a:endParaRPr>
                    </a:p>
                  </a:txBody>
                  <a:tcPr>
                    <a:solidFill>
                      <a:schemeClr val="bg2">
                        <a:lumMod val="90000"/>
                      </a:schemeClr>
                    </a:solidFill>
                  </a:tcPr>
                </a:tc>
                <a:tc>
                  <a:txBody>
                    <a:bodyPr/>
                    <a:lstStyle/>
                    <a:p>
                      <a:r>
                        <a:rPr kumimoji="0" lang="lt-LT" sz="2600" b="0" kern="1200" dirty="0">
                          <a:solidFill>
                            <a:schemeClr val="dk1"/>
                          </a:solidFill>
                          <a:latin typeface="+mn-lt"/>
                          <a:ea typeface="+mn-ea"/>
                          <a:cs typeface="+mn-cs"/>
                        </a:rPr>
                        <a:t>3.2.1. Mokymasis ne mokykloje.</a:t>
                      </a:r>
                    </a:p>
                    <a:p>
                      <a:pPr marL="514350" indent="-514350">
                        <a:buAutoNum type="arabicPeriod"/>
                      </a:pPr>
                      <a:r>
                        <a:rPr kumimoji="0" lang="lt-LT" sz="2600" b="0" kern="1200" dirty="0">
                          <a:solidFill>
                            <a:schemeClr val="dk1"/>
                          </a:solidFill>
                          <a:latin typeface="+mn-lt"/>
                          <a:ea typeface="+mn-ea"/>
                          <a:cs typeface="+mn-cs"/>
                        </a:rPr>
                        <a:t>Mokyklos teritorijos naudojimas ugdymui.</a:t>
                      </a:r>
                    </a:p>
                    <a:p>
                      <a:pPr marL="514350" indent="-514350">
                        <a:buAutoNum type="arabicPeriod"/>
                      </a:pPr>
                      <a:r>
                        <a:rPr kumimoji="0" lang="lt-LT" sz="2600" b="0" kern="1200" dirty="0">
                          <a:solidFill>
                            <a:schemeClr val="dk1"/>
                          </a:solidFill>
                          <a:latin typeface="+mn-lt"/>
                          <a:ea typeface="+mn-ea"/>
                          <a:cs typeface="+mn-cs"/>
                        </a:rPr>
                        <a:t>Edukacinės išvykos.</a:t>
                      </a:r>
                      <a:endParaRPr lang="lt-LT" sz="2600" b="0" dirty="0">
                        <a:latin typeface="+mn-lt"/>
                      </a:endParaRPr>
                    </a:p>
                  </a:txBody>
                  <a:tcPr>
                    <a:solidFill>
                      <a:schemeClr val="bg2">
                        <a:lumMod val="90000"/>
                      </a:schemeClr>
                    </a:solidFill>
                  </a:tcPr>
                </a:tc>
                <a:extLst>
                  <a:ext uri="{0D108BD9-81ED-4DB2-BD59-A6C34878D82A}">
                    <a16:rowId xmlns:a16="http://schemas.microsoft.com/office/drawing/2014/main" val="10002"/>
                  </a:ext>
                </a:extLst>
              </a:tr>
            </a:tbl>
          </a:graphicData>
        </a:graphic>
      </p:graphicFrame>
      <p:sp>
        <p:nvSpPr>
          <p:cNvPr id="5" name="Skaidrės numerio vietos rezervavimo ženklas 4"/>
          <p:cNvSpPr>
            <a:spLocks noGrp="1"/>
          </p:cNvSpPr>
          <p:nvPr>
            <p:ph type="sldNum" sz="quarter" idx="12"/>
          </p:nvPr>
        </p:nvSpPr>
        <p:spPr/>
        <p:txBody>
          <a:bodyPr>
            <a:normAutofit/>
          </a:bodyPr>
          <a:lstStyle/>
          <a:p>
            <a:fld id="{913756CA-5355-4DEE-B363-BB963F924536}" type="slidenum">
              <a:rPr lang="lt-LT" smtClean="0"/>
              <a:pPr/>
              <a:t>2</a:t>
            </a:fld>
            <a:endParaRPr lang="lt-LT"/>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571604" y="571480"/>
            <a:ext cx="6143668" cy="928694"/>
          </a:xfrm>
        </p:spPr>
        <p:txBody>
          <a:bodyPr>
            <a:normAutofit/>
          </a:bodyPr>
          <a:lstStyle/>
          <a:p>
            <a:pPr algn="ctr"/>
            <a:r>
              <a:rPr lang="lt-LT" b="1" dirty="0">
                <a:latin typeface="+mn-lt"/>
              </a:rPr>
              <a:t>Tyrimo nauda</a:t>
            </a:r>
          </a:p>
        </p:txBody>
      </p:sp>
      <p:sp>
        <p:nvSpPr>
          <p:cNvPr id="3" name="Turinio vietos rezervavimo ženklas 2"/>
          <p:cNvSpPr>
            <a:spLocks noGrp="1"/>
          </p:cNvSpPr>
          <p:nvPr>
            <p:ph idx="1"/>
          </p:nvPr>
        </p:nvSpPr>
        <p:spPr>
          <a:xfrm>
            <a:off x="460375" y="1571612"/>
            <a:ext cx="8360097" cy="2143140"/>
          </a:xfrm>
        </p:spPr>
        <p:txBody>
          <a:bodyPr>
            <a:normAutofit/>
          </a:bodyPr>
          <a:lstStyle/>
          <a:p>
            <a:pPr marL="0" indent="342900" algn="ctr">
              <a:buNone/>
            </a:pPr>
            <a:br>
              <a:rPr lang="lt-LT" dirty="0">
                <a:solidFill>
                  <a:srgbClr val="FF0000"/>
                </a:solidFill>
              </a:rPr>
            </a:br>
            <a:r>
              <a:rPr lang="lt-LT" dirty="0">
                <a:solidFill>
                  <a:srgbClr val="FF0000"/>
                </a:solidFill>
              </a:rPr>
              <a:t>	</a:t>
            </a:r>
            <a:r>
              <a:rPr lang="lt-LT" sz="3200" dirty="0"/>
              <a:t>Įsivertinimo analizavimas ir naudojimas planuojant bei tobulinant mokyklos veiklą.</a:t>
            </a:r>
          </a:p>
        </p:txBody>
      </p:sp>
      <p:sp>
        <p:nvSpPr>
          <p:cNvPr id="4" name="Skaidrės numerio vietos rezervavimo ženklas 3"/>
          <p:cNvSpPr>
            <a:spLocks noGrp="1"/>
          </p:cNvSpPr>
          <p:nvPr>
            <p:ph type="sldNum" sz="quarter" idx="12"/>
          </p:nvPr>
        </p:nvSpPr>
        <p:spPr/>
        <p:txBody>
          <a:bodyPr>
            <a:normAutofit/>
          </a:bodyPr>
          <a:lstStyle/>
          <a:p>
            <a:fld id="{913756CA-5355-4DEE-B363-BB963F924536}" type="slidenum">
              <a:rPr lang="lt-LT" smtClean="0"/>
              <a:pPr/>
              <a:t>3</a:t>
            </a:fld>
            <a:endParaRPr lang="lt-LT"/>
          </a:p>
        </p:txBody>
      </p:sp>
      <p:sp>
        <p:nvSpPr>
          <p:cNvPr id="31748" name="AutoShape 4" descr="Mokykla ir mokinys: ko siekiame ir ko tikimės (teminis puslapis „M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lt-LT"/>
          </a:p>
        </p:txBody>
      </p:sp>
      <p:sp>
        <p:nvSpPr>
          <p:cNvPr id="31752" name="AutoShape 8" descr="Mokykla ir mokinys: ko siekiame ir ko tikimės (teminis puslapis „M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lt-LT"/>
          </a:p>
        </p:txBody>
      </p:sp>
      <p:sp>
        <p:nvSpPr>
          <p:cNvPr id="31754" name="AutoShape 10" descr="Mokykla ir mokinys: ko siekiame ir ko tikimės (teminis puslapis „M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lt-LT"/>
          </a:p>
        </p:txBody>
      </p:sp>
      <p:sp>
        <p:nvSpPr>
          <p:cNvPr id="12290" name="AutoShape 2" descr="ESMINĖ AUGIMO SĄLYGA KARJEROJE. KOKIA JI? - HR KLUBA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lt-LT"/>
          </a:p>
        </p:txBody>
      </p:sp>
      <p:sp>
        <p:nvSpPr>
          <p:cNvPr id="12292" name="AutoShape 4" descr="ESMINĖ AUGIMO SĄLYGA KARJEROJE. KOKIA JI? - HR KLUBA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lt-LT"/>
          </a:p>
        </p:txBody>
      </p:sp>
      <p:pic>
        <p:nvPicPr>
          <p:cNvPr id="12294" name="Picture 6" descr="https://www.hrklubas.lt/wp-content/uploads/2023/06/Blog-11-kvadratinis-paveikslelis-7-768x768.png"/>
          <p:cNvPicPr>
            <a:picLocks noChangeAspect="1" noChangeArrowheads="1"/>
          </p:cNvPicPr>
          <p:nvPr/>
        </p:nvPicPr>
        <p:blipFill>
          <a:blip r:embed="rId2"/>
          <a:srcRect/>
          <a:stretch>
            <a:fillRect/>
          </a:stretch>
        </p:blipFill>
        <p:spPr bwMode="auto">
          <a:xfrm>
            <a:off x="3428992" y="3714752"/>
            <a:ext cx="2500330" cy="250033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071538" y="928670"/>
            <a:ext cx="7615262" cy="918418"/>
          </a:xfrm>
        </p:spPr>
        <p:txBody>
          <a:bodyPr vert="horz" lIns="0" rIns="0" bIns="0" anchor="b">
            <a:normAutofit/>
          </a:bodyPr>
          <a:lstStyle/>
          <a:p>
            <a:pPr algn="ctr"/>
            <a:r>
              <a:rPr lang="lt-LT" b="1" dirty="0">
                <a:latin typeface="+mn-lt"/>
              </a:rPr>
              <a:t>Rodiklio paaiškinimas</a:t>
            </a:r>
          </a:p>
        </p:txBody>
      </p:sp>
      <p:sp>
        <p:nvSpPr>
          <p:cNvPr id="3" name="Turinio vietos rezervavimo ženklas 2"/>
          <p:cNvSpPr>
            <a:spLocks noGrp="1"/>
          </p:cNvSpPr>
          <p:nvPr>
            <p:ph idx="1"/>
          </p:nvPr>
        </p:nvSpPr>
        <p:spPr>
          <a:xfrm>
            <a:off x="611560" y="2214554"/>
            <a:ext cx="8246720" cy="3960516"/>
          </a:xfrm>
        </p:spPr>
        <p:txBody>
          <a:bodyPr>
            <a:normAutofit/>
          </a:bodyPr>
          <a:lstStyle/>
          <a:p>
            <a:pPr algn="ctr">
              <a:buNone/>
            </a:pPr>
            <a:r>
              <a:rPr lang="lt-LT" sz="2400" b="1" dirty="0"/>
              <a:t>Mokyklos teritorijos naudojimas ugdymui </a:t>
            </a:r>
          </a:p>
          <a:p>
            <a:pPr>
              <a:buNone/>
            </a:pPr>
            <a:endParaRPr lang="lt-LT" sz="2400" b="1" dirty="0"/>
          </a:p>
          <a:p>
            <a:pPr>
              <a:spcBef>
                <a:spcPts val="500"/>
              </a:spcBef>
              <a:buNone/>
            </a:pPr>
            <a:r>
              <a:rPr lang="lt-LT" sz="2400" dirty="0"/>
              <a:t>		Ugdymui išradingai pritaikoma mokyklos teritorija – „klasės lauke“. Įvairios mokyklos aplinkos (želdiniai, bandymų zonos, stadionai, aikštynai, poilsio zonos ir t. t.) naudojamos kaip mokymosi lauke vietos ir šaltiniai. Mokytojai žino jų edukacines galimybes ir geba panaudoti ugdymui: teorijos pritaikymui praktikoje, tyrinėjimui ir kitokiam mokymuisi, sveikatos stiprinimui, žaidimams ir kt.</a:t>
            </a:r>
          </a:p>
          <a:p>
            <a:pPr>
              <a:buNone/>
            </a:pPr>
            <a:endParaRPr lang="lt-LT" dirty="0"/>
          </a:p>
        </p:txBody>
      </p:sp>
      <p:sp>
        <p:nvSpPr>
          <p:cNvPr id="4" name="Skaidrės numerio vietos rezervavimo ženklas 3"/>
          <p:cNvSpPr>
            <a:spLocks noGrp="1"/>
          </p:cNvSpPr>
          <p:nvPr>
            <p:ph type="sldNum" sz="quarter" idx="12"/>
          </p:nvPr>
        </p:nvSpPr>
        <p:spPr/>
        <p:txBody>
          <a:bodyPr>
            <a:normAutofit/>
          </a:bodyPr>
          <a:lstStyle/>
          <a:p>
            <a:fld id="{913756CA-5355-4DEE-B363-BB963F924536}" type="slidenum">
              <a:rPr lang="lt-LT" smtClean="0"/>
              <a:pPr/>
              <a:t>4</a:t>
            </a:fld>
            <a:endParaRPr lang="lt-LT"/>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936774" y="980728"/>
            <a:ext cx="7498080" cy="785818"/>
          </a:xfrm>
        </p:spPr>
        <p:txBody>
          <a:bodyPr>
            <a:noAutofit/>
          </a:bodyPr>
          <a:lstStyle/>
          <a:p>
            <a:pPr algn="ctr"/>
            <a:r>
              <a:rPr lang="lt-LT" b="1" dirty="0">
                <a:latin typeface="+mn-lt"/>
              </a:rPr>
              <a:t>Rodiklio paaiškinimas</a:t>
            </a:r>
            <a:endParaRPr lang="lt-LT" dirty="0">
              <a:latin typeface="+mn-lt"/>
            </a:endParaRPr>
          </a:p>
        </p:txBody>
      </p:sp>
      <p:sp>
        <p:nvSpPr>
          <p:cNvPr id="3" name="Turinio vietos rezervavimo ženklas 2"/>
          <p:cNvSpPr>
            <a:spLocks noGrp="1"/>
          </p:cNvSpPr>
          <p:nvPr>
            <p:ph idx="1"/>
          </p:nvPr>
        </p:nvSpPr>
        <p:spPr>
          <a:xfrm>
            <a:off x="663869" y="2292319"/>
            <a:ext cx="8043890" cy="4429156"/>
          </a:xfrm>
        </p:spPr>
        <p:txBody>
          <a:bodyPr>
            <a:normAutofit fontScale="70000" lnSpcReduction="20000"/>
          </a:bodyPr>
          <a:lstStyle/>
          <a:p>
            <a:pPr algn="ctr">
              <a:buNone/>
            </a:pPr>
            <a:r>
              <a:rPr lang="lt-LT" sz="3100" b="1" dirty="0"/>
              <a:t>Edukacinės išvykos</a:t>
            </a:r>
          </a:p>
          <a:p>
            <a:pPr>
              <a:buNone/>
            </a:pPr>
            <a:endParaRPr lang="lt-LT" sz="1500" dirty="0"/>
          </a:p>
          <a:p>
            <a:pPr>
              <a:lnSpc>
                <a:spcPct val="120000"/>
              </a:lnSpc>
              <a:spcBef>
                <a:spcPts val="500"/>
              </a:spcBef>
              <a:buNone/>
            </a:pPr>
            <a:r>
              <a:rPr lang="lt-LT" sz="3100" dirty="0"/>
              <a:t>		Mokytojai domisi mokymosi ne mokykloje – gamtoje, kultūros įstaigose, įmonėse, valdžios institucijose ir kitose aplinkose – galimybėmis ir organizuoja realaus pasaulio pažinimu pagrįstą ugdymą už mokyklos ribų esančiose aplinkose. Tai aktualizuoja ugdymą, suteikia mokiniams galimybę įgyti įvairesnės patirties, būti mokomiems įvairesnių žmonių ir susieti mokymąsi su savo interesais. Mokytojai analizuoja ir aptaria mokinių mokymosi už mokyklos ribų poveikį, tobulina taikomus būdus ir ieško naujų galimybių.</a:t>
            </a:r>
          </a:p>
          <a:p>
            <a:pPr>
              <a:buNone/>
            </a:pPr>
            <a:br>
              <a:rPr lang="lt-LT" dirty="0"/>
            </a:br>
            <a:endParaRPr lang="lt-LT" dirty="0"/>
          </a:p>
        </p:txBody>
      </p:sp>
      <p:sp>
        <p:nvSpPr>
          <p:cNvPr id="4" name="Skaidrės numerio vietos rezervavimo ženklas 3"/>
          <p:cNvSpPr>
            <a:spLocks noGrp="1"/>
          </p:cNvSpPr>
          <p:nvPr>
            <p:ph type="sldNum" sz="quarter" idx="12"/>
          </p:nvPr>
        </p:nvSpPr>
        <p:spPr/>
        <p:txBody>
          <a:bodyPr>
            <a:normAutofit/>
          </a:bodyPr>
          <a:lstStyle/>
          <a:p>
            <a:fld id="{913756CA-5355-4DEE-B363-BB963F924536}" type="slidenum">
              <a:rPr lang="lt-LT" smtClean="0"/>
              <a:pPr/>
              <a:t>5</a:t>
            </a:fld>
            <a:endParaRPr lang="lt-LT"/>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214414" y="1500174"/>
            <a:ext cx="6524620" cy="1000124"/>
          </a:xfrm>
        </p:spPr>
        <p:txBody>
          <a:bodyPr>
            <a:normAutofit fontScale="90000"/>
          </a:bodyPr>
          <a:lstStyle/>
          <a:p>
            <a:br>
              <a:rPr lang="lt-LT" i="1" dirty="0"/>
            </a:br>
            <a:br>
              <a:rPr lang="lt-LT" i="1" dirty="0"/>
            </a:br>
            <a:br>
              <a:rPr lang="lt-LT" i="1" dirty="0"/>
            </a:br>
            <a:r>
              <a:rPr lang="lt-LT" sz="5600" b="1" dirty="0">
                <a:latin typeface="+mn-lt"/>
              </a:rPr>
              <a:t>Raktiniai žodžiai</a:t>
            </a:r>
            <a:br>
              <a:rPr lang="lt-LT" dirty="0"/>
            </a:br>
            <a:endParaRPr lang="lt-LT" dirty="0"/>
          </a:p>
        </p:txBody>
      </p:sp>
      <p:sp>
        <p:nvSpPr>
          <p:cNvPr id="3" name="Turinio vietos rezervavimo ženklas 2"/>
          <p:cNvSpPr>
            <a:spLocks noGrp="1"/>
          </p:cNvSpPr>
          <p:nvPr>
            <p:ph idx="1"/>
          </p:nvPr>
        </p:nvSpPr>
        <p:spPr>
          <a:xfrm>
            <a:off x="1214414" y="2643182"/>
            <a:ext cx="7358114" cy="2143140"/>
          </a:xfrm>
        </p:spPr>
        <p:txBody>
          <a:bodyPr/>
          <a:lstStyle/>
          <a:p>
            <a:pPr marL="0" indent="0">
              <a:buNone/>
            </a:pPr>
            <a:endParaRPr lang="lt-LT" b="1" i="1" dirty="0"/>
          </a:p>
          <a:p>
            <a:pPr marL="0" indent="0">
              <a:buNone/>
            </a:pPr>
            <a:r>
              <a:rPr lang="lt-LT" b="1" i="1" dirty="0"/>
              <a:t>Mokyklos teritorijos naudojimas ugdymui.</a:t>
            </a:r>
          </a:p>
          <a:p>
            <a:pPr marL="0" indent="0">
              <a:buNone/>
            </a:pPr>
            <a:r>
              <a:rPr lang="lt-LT" b="1" i="1" dirty="0"/>
              <a:t> </a:t>
            </a:r>
          </a:p>
          <a:p>
            <a:pPr marL="0" indent="0">
              <a:buNone/>
            </a:pPr>
            <a:r>
              <a:rPr lang="lt-LT" b="1" i="1" dirty="0"/>
              <a:t>Edukacinės išvykos.</a:t>
            </a:r>
          </a:p>
        </p:txBody>
      </p:sp>
      <p:sp>
        <p:nvSpPr>
          <p:cNvPr id="4" name="Skaidrės numerio vietos rezervavimo ženklas 3"/>
          <p:cNvSpPr>
            <a:spLocks noGrp="1"/>
          </p:cNvSpPr>
          <p:nvPr>
            <p:ph type="sldNum" sz="quarter" idx="12"/>
          </p:nvPr>
        </p:nvSpPr>
        <p:spPr/>
        <p:txBody>
          <a:bodyPr>
            <a:normAutofit/>
          </a:bodyPr>
          <a:lstStyle/>
          <a:p>
            <a:fld id="{913756CA-5355-4DEE-B363-BB963F924536}" type="slidenum">
              <a:rPr lang="lt-LT" smtClean="0"/>
              <a:pPr/>
              <a:t>6</a:t>
            </a:fld>
            <a:endParaRPr lang="lt-LT"/>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85774" y="1556792"/>
            <a:ext cx="7972452" cy="3867920"/>
          </a:xfrm>
        </p:spPr>
        <p:txBody>
          <a:bodyPr>
            <a:normAutofit/>
          </a:bodyPr>
          <a:lstStyle/>
          <a:p>
            <a:pPr algn="ctr"/>
            <a:r>
              <a:rPr lang="lt-LT" b="1" dirty="0">
                <a:latin typeface="+mn-lt"/>
              </a:rPr>
              <a:t>Detalus rodiklių aprašymas </a:t>
            </a:r>
            <a:br>
              <a:rPr lang="lt-LT" b="1" dirty="0">
                <a:latin typeface="+mn-lt"/>
              </a:rPr>
            </a:br>
            <a:r>
              <a:rPr lang="lt-LT" b="1" dirty="0">
                <a:latin typeface="+mn-lt"/>
              </a:rPr>
              <a:t>Iliustracijos</a:t>
            </a:r>
            <a:br>
              <a:rPr lang="lt-LT" sz="5400" b="1" dirty="0"/>
            </a:br>
            <a:endParaRPr lang="lt-LT"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7</a:t>
            </a:fld>
            <a:endParaRPr lang="lt-LT"/>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57158" y="142852"/>
            <a:ext cx="8286808" cy="1643074"/>
          </a:xfrm>
        </p:spPr>
        <p:txBody>
          <a:bodyPr>
            <a:noAutofit/>
          </a:bodyPr>
          <a:lstStyle/>
          <a:p>
            <a:pPr algn="ctr"/>
            <a:br>
              <a:rPr lang="lt-LT" sz="2800" b="1" dirty="0"/>
            </a:br>
            <a:br>
              <a:rPr lang="lt-LT" sz="2800" b="1" dirty="0"/>
            </a:br>
            <a:br>
              <a:rPr lang="lt-LT" sz="2800" dirty="0"/>
            </a:br>
            <a:endParaRPr lang="lt-LT" sz="2800" dirty="0"/>
          </a:p>
        </p:txBody>
      </p:sp>
      <p:sp>
        <p:nvSpPr>
          <p:cNvPr id="4" name="Turinio vietos rezervavimo ženklas 3"/>
          <p:cNvSpPr>
            <a:spLocks noGrp="1"/>
          </p:cNvSpPr>
          <p:nvPr>
            <p:ph idx="1"/>
          </p:nvPr>
        </p:nvSpPr>
        <p:spPr>
          <a:xfrm>
            <a:off x="457200" y="2576834"/>
            <a:ext cx="8286808" cy="4286280"/>
          </a:xfrm>
        </p:spPr>
        <p:txBody>
          <a:bodyPr>
            <a:noAutofit/>
          </a:bodyPr>
          <a:lstStyle/>
          <a:p>
            <a:pPr>
              <a:buNone/>
            </a:pPr>
            <a:r>
              <a:rPr lang="lt-LT" sz="2000" b="1" dirty="0"/>
              <a:t>IV lygis</a:t>
            </a:r>
            <a:endParaRPr lang="lt-LT" sz="2000" dirty="0"/>
          </a:p>
          <a:p>
            <a:pPr>
              <a:buNone/>
            </a:pPr>
            <a:r>
              <a:rPr lang="lt-LT" sz="2000" dirty="0"/>
              <a:t>		(Beveik) visi mokytojai planuoja ugdymo(si) veiklas mokyklos teritorijoje ir veda pamokas mokyklos lauko klasėje, stadione, sporto aikštyne, pavėsinėje, želdinių teritorijoje, prie tvenkinio, žaidimų aikštelėje, organizuoja praktinę veiklą, įtvirtinančią pamokoje įgytas teorines žinias. Mokyklos teritorijoje nuolat vyksta renginiai, akcijos, judriosios pertraukos ir kiti užsiėmimai, skirti mokinių sveikatos stiprinimui, projektinės veiklos ir integruotos pamokos. Mokykloje yra priimta vykdomų veiklų mokyklos teritorijoje tvarka. Mokyklos teritorijoje yra įrengta moderni visoms oro sąlygoms ir įvairių dalykų  pamokoms ir užsiėmimams pritaikyta lauko klasė. Visiems mokiniams ugdomoji veikla mokyklos teritorijoje yra patraukli ir naudinga.</a:t>
            </a:r>
          </a:p>
          <a:p>
            <a:pPr marL="0" indent="342900">
              <a:buNone/>
            </a:pPr>
            <a:br>
              <a:rPr lang="lt-LT" sz="1800" dirty="0"/>
            </a:br>
            <a:endParaRPr lang="lt-LT" sz="1800" dirty="0"/>
          </a:p>
        </p:txBody>
      </p:sp>
      <p:sp>
        <p:nvSpPr>
          <p:cNvPr id="5" name="Skaidrės numerio vietos rezervavimo ženklas 4"/>
          <p:cNvSpPr>
            <a:spLocks noGrp="1"/>
          </p:cNvSpPr>
          <p:nvPr>
            <p:ph type="sldNum" sz="quarter" idx="12"/>
          </p:nvPr>
        </p:nvSpPr>
        <p:spPr/>
        <p:txBody>
          <a:bodyPr>
            <a:normAutofit/>
          </a:bodyPr>
          <a:lstStyle/>
          <a:p>
            <a:fld id="{913756CA-5355-4DEE-B363-BB963F924536}" type="slidenum">
              <a:rPr lang="lt-LT" smtClean="0"/>
              <a:pPr/>
              <a:t>8</a:t>
            </a:fld>
            <a:endParaRPr lang="lt-LT"/>
          </a:p>
        </p:txBody>
      </p:sp>
      <p:sp>
        <p:nvSpPr>
          <p:cNvPr id="7" name="TextBox 6"/>
          <p:cNvSpPr txBox="1"/>
          <p:nvPr/>
        </p:nvSpPr>
        <p:spPr>
          <a:xfrm>
            <a:off x="857224" y="785794"/>
            <a:ext cx="7358114" cy="1631216"/>
          </a:xfrm>
          <a:prstGeom prst="rect">
            <a:avLst/>
          </a:prstGeom>
          <a:noFill/>
        </p:spPr>
        <p:txBody>
          <a:bodyPr wrap="square" rtlCol="0">
            <a:spAutoFit/>
          </a:bodyPr>
          <a:lstStyle/>
          <a:p>
            <a:pPr algn="ctr"/>
            <a:r>
              <a:rPr lang="lt-LT" sz="5000" b="1" dirty="0">
                <a:solidFill>
                  <a:schemeClr val="tx2"/>
                </a:solidFill>
                <a:ea typeface="+mj-ea"/>
                <a:cs typeface="+mj-cs"/>
              </a:rPr>
              <a:t>Mokyklos teritorijos naudojimas ugdymui.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1181917"/>
            <a:ext cx="8229600" cy="1143000"/>
          </a:xfrm>
        </p:spPr>
        <p:txBody>
          <a:bodyPr>
            <a:noAutofit/>
          </a:bodyPr>
          <a:lstStyle/>
          <a:p>
            <a:pPr algn="ctr"/>
            <a:r>
              <a:rPr lang="lt-LT" b="1" dirty="0">
                <a:latin typeface="+mn-lt"/>
              </a:rPr>
              <a:t>Mokyklos teritorijos naudojimas ugdymui.</a:t>
            </a:r>
          </a:p>
        </p:txBody>
      </p:sp>
      <p:sp>
        <p:nvSpPr>
          <p:cNvPr id="3" name="Turinio vietos rezervavimo ženklas 2"/>
          <p:cNvSpPr>
            <a:spLocks noGrp="1"/>
          </p:cNvSpPr>
          <p:nvPr>
            <p:ph idx="1"/>
          </p:nvPr>
        </p:nvSpPr>
        <p:spPr>
          <a:xfrm>
            <a:off x="457200" y="2332355"/>
            <a:ext cx="8229600" cy="4389120"/>
          </a:xfrm>
        </p:spPr>
        <p:txBody>
          <a:bodyPr>
            <a:normAutofit lnSpcReduction="10000"/>
          </a:bodyPr>
          <a:lstStyle/>
          <a:p>
            <a:pPr>
              <a:buNone/>
            </a:pPr>
            <a:r>
              <a:rPr lang="lt-LT" sz="2200" b="1" dirty="0"/>
              <a:t>III lygis </a:t>
            </a:r>
            <a:endParaRPr lang="lt-LT" sz="2200" dirty="0"/>
          </a:p>
          <a:p>
            <a:pPr>
              <a:buNone/>
            </a:pPr>
            <a:r>
              <a:rPr lang="lt-LT" sz="2200" dirty="0"/>
              <a:t>		Daugiau nei pusė mokytojų planuoja ugdymo(si) veiklas mokyklos teritorijoje ir veda pamokas mokyklos lauko klasėje, stadione, sporto aikštyne, pavėsinėje, želdinių teritorijoje, prie tvenkinio, žaidimų aikštelėje, organizuoja praktinę veiklą, įtvirtinančią pamokoje įgytas teorines žinias. Mokyklos teritorijoje dažnai vyksta renginiai, akcijos, judriosios pertraukos ir kiti užsiėmimai, skirti mokinių sveikatos stiprinimui, projektinės veiklos ir integruotos pamokos, tačiau veiklos vyksta nesistemingai. Mokyklos teritorijoje įrengta lauko klasė dėl oro sąlygų ir veiklos pobūdžio ne visada tinka įvairių dalykų  pamokoms ir užsiėmimams. Daugeliui mokinių ugdomoji veikla mokyklos teritorijoje yra patraukli ir naudinga.</a:t>
            </a:r>
          </a:p>
          <a:p>
            <a:endParaRPr lang="lt-LT"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9</a:t>
            </a:fld>
            <a:endParaRPr lang="lt-LT"/>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1052736"/>
            <a:ext cx="8229600" cy="1143000"/>
          </a:xfrm>
        </p:spPr>
        <p:txBody>
          <a:bodyPr>
            <a:normAutofit fontScale="90000"/>
          </a:bodyPr>
          <a:lstStyle/>
          <a:p>
            <a:pPr algn="ctr"/>
            <a:br>
              <a:rPr lang="lt-LT" sz="5400" dirty="0">
                <a:solidFill>
                  <a:schemeClr val="dk1"/>
                </a:solidFill>
              </a:rPr>
            </a:br>
            <a:br>
              <a:rPr lang="lt-LT" sz="5400" dirty="0">
                <a:solidFill>
                  <a:schemeClr val="dk1"/>
                </a:solidFill>
              </a:rPr>
            </a:br>
            <a:br>
              <a:rPr lang="lt-LT" sz="5400" dirty="0">
                <a:solidFill>
                  <a:schemeClr val="dk1"/>
                </a:solidFill>
              </a:rPr>
            </a:br>
            <a:br>
              <a:rPr lang="lt-LT" sz="5400" dirty="0">
                <a:solidFill>
                  <a:schemeClr val="dk1"/>
                </a:solidFill>
              </a:rPr>
            </a:br>
            <a:r>
              <a:rPr lang="lt-LT" sz="5600" b="1" dirty="0">
                <a:latin typeface="+mn-lt"/>
              </a:rPr>
              <a:t>Mokyklos teritorijos naudojimas ugdymui.</a:t>
            </a:r>
            <a:endParaRPr lang="lt-LT" sz="5600" dirty="0">
              <a:latin typeface="+mn-lt"/>
            </a:endParaRPr>
          </a:p>
        </p:txBody>
      </p:sp>
      <p:sp>
        <p:nvSpPr>
          <p:cNvPr id="3" name="Turinio vietos rezervavimo ženklas 2"/>
          <p:cNvSpPr>
            <a:spLocks noGrp="1"/>
          </p:cNvSpPr>
          <p:nvPr>
            <p:ph idx="1"/>
          </p:nvPr>
        </p:nvSpPr>
        <p:spPr>
          <a:xfrm>
            <a:off x="457200" y="2332355"/>
            <a:ext cx="8229600" cy="4389120"/>
          </a:xfrm>
        </p:spPr>
        <p:txBody>
          <a:bodyPr>
            <a:normAutofit lnSpcReduction="10000"/>
          </a:bodyPr>
          <a:lstStyle/>
          <a:p>
            <a:pPr>
              <a:buNone/>
            </a:pPr>
            <a:r>
              <a:rPr lang="lt-LT" sz="2200" b="1" dirty="0"/>
              <a:t>II lygis</a:t>
            </a:r>
            <a:endParaRPr lang="lt-LT" sz="2200" dirty="0"/>
          </a:p>
          <a:p>
            <a:pPr>
              <a:buNone/>
            </a:pPr>
            <a:r>
              <a:rPr lang="lt-LT" sz="2200" dirty="0"/>
              <a:t>		Tik dalis mokytojų planuoja ugdymo(si) veiklas mokyklos teritorijoje ir veda pamokas mokyklos lauko klasėje, stadione, sporto aikštyne, pavėsinėje, želdinių teritorijoje, prie tvenkinio, žaidimų aikštelėje, organizuoja praktinę veiklą, įtvirtinančią pamokoje įgytas teorines žinias. Mokyklos teritorijoje renginiai, akcijos, judriosios pertraukos ir kiti užsiėmimai, skirti mokinių sveikatos stiprinimui, projektinės veiklos ir integruotos pamokos vyksta tik kartais, jos yra tik fragmentiškos. Mokyklos teritorijoje įrengta lauko klasė dėl oro sąlygų ir veiklos pobūdžio dažnai netinka dalykų  pamokoms ir užsiėmimams. Mokiniams ugdomosios veiklos mokyklos teritorijoje nepakanka, nors ji yra patraukli ir naudinga</a:t>
            </a:r>
          </a:p>
          <a:p>
            <a:endParaRPr lang="lt-LT"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10</a:t>
            </a:fld>
            <a:endParaRPr lang="lt-LT"/>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785786" y="1916832"/>
            <a:ext cx="7691462" cy="1143000"/>
          </a:xfrm>
        </p:spPr>
        <p:txBody>
          <a:bodyPr>
            <a:normAutofit fontScale="90000"/>
          </a:bodyPr>
          <a:lstStyle/>
          <a:p>
            <a:pPr lvl="0" algn="ctr"/>
            <a:r>
              <a:rPr lang="lt-LT" sz="5600" b="1" dirty="0">
                <a:latin typeface="+mn-lt"/>
              </a:rPr>
              <a:t>Edukacinės</a:t>
            </a:r>
            <a:r>
              <a:rPr lang="lt-LT" sz="5600" dirty="0">
                <a:solidFill>
                  <a:schemeClr val="tx1"/>
                </a:solidFill>
                <a:latin typeface="+mn-lt"/>
                <a:ea typeface="Calibri" pitchFamily="34" charset="0"/>
                <a:cs typeface="Times New Roman" pitchFamily="18" charset="0"/>
              </a:rPr>
              <a:t> </a:t>
            </a:r>
            <a:r>
              <a:rPr lang="lt-LT" sz="5600" b="1" dirty="0">
                <a:latin typeface="+mn-lt"/>
              </a:rPr>
              <a:t>išvykos</a:t>
            </a:r>
            <a:br>
              <a:rPr lang="lt-LT" sz="800" dirty="0">
                <a:solidFill>
                  <a:schemeClr val="tx1"/>
                </a:solidFill>
                <a:latin typeface="Arial" pitchFamily="34" charset="0"/>
                <a:cs typeface="Arial" pitchFamily="34" charset="0"/>
              </a:rPr>
            </a:br>
            <a:br>
              <a:rPr lang="lt-LT" dirty="0"/>
            </a:br>
            <a:endParaRPr lang="lt-LT" dirty="0"/>
          </a:p>
        </p:txBody>
      </p:sp>
      <p:sp>
        <p:nvSpPr>
          <p:cNvPr id="3" name="Skaidrės numerio vietos rezervavimo ženklas 2"/>
          <p:cNvSpPr>
            <a:spLocks noGrp="1"/>
          </p:cNvSpPr>
          <p:nvPr>
            <p:ph type="sldNum" sz="quarter" idx="12"/>
          </p:nvPr>
        </p:nvSpPr>
        <p:spPr/>
        <p:txBody>
          <a:bodyPr>
            <a:normAutofit/>
          </a:bodyPr>
          <a:lstStyle/>
          <a:p>
            <a:fld id="{913756CA-5355-4DEE-B363-BB963F924536}" type="slidenum">
              <a:rPr lang="lt-LT" smtClean="0"/>
              <a:pPr/>
              <a:t>11</a:t>
            </a:fld>
            <a:endParaRPr lang="lt-LT"/>
          </a:p>
        </p:txBody>
      </p:sp>
      <p:sp>
        <p:nvSpPr>
          <p:cNvPr id="70657" name="Rectangle 1"/>
          <p:cNvSpPr>
            <a:spLocks noChangeArrowheads="1"/>
          </p:cNvSpPr>
          <p:nvPr/>
        </p:nvSpPr>
        <p:spPr bwMode="auto">
          <a:xfrm>
            <a:off x="642910" y="1714488"/>
            <a:ext cx="7715304" cy="47705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lt-LT" sz="2400" b="0" i="0" u="none" strike="noStrike" cap="none" normalizeH="0" baseline="0" dirty="0">
                <a:ln>
                  <a:noFill/>
                </a:ln>
                <a:solidFill>
                  <a:schemeClr val="tx1"/>
                </a:solidFill>
                <a:effectLst/>
                <a:ea typeface="Calibri" pitchFamily="34" charset="0"/>
                <a:cs typeface="Times New Roman" pitchFamily="18" charset="0"/>
              </a:rPr>
              <a:t> </a:t>
            </a:r>
            <a:endParaRPr kumimoji="0" lang="lt-LT" sz="2400" b="0" i="0" u="none" strike="noStrike" cap="none" normalizeH="0" baseline="0" dirty="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lt-LT" sz="2000" b="1" i="0" u="none" strike="noStrike" cap="none" normalizeH="0" baseline="0" dirty="0">
                <a:ln>
                  <a:noFill/>
                </a:ln>
                <a:solidFill>
                  <a:schemeClr val="tx1"/>
                </a:solidFill>
                <a:effectLst/>
                <a:ea typeface="Calibri" pitchFamily="34" charset="0"/>
                <a:cs typeface="Times New Roman" pitchFamily="18" charset="0"/>
              </a:rPr>
              <a:t>IV lygis</a:t>
            </a:r>
            <a:endParaRPr kumimoji="0" lang="lt-LT" sz="2000" b="1" i="0" u="none" strike="noStrike" cap="none" normalizeH="0" baseline="0" dirty="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lt-LT" sz="2000" b="0" i="0" u="none" strike="noStrike" cap="none" normalizeH="0" baseline="0" dirty="0">
                <a:ln>
                  <a:noFill/>
                </a:ln>
                <a:solidFill>
                  <a:schemeClr val="tx1"/>
                </a:solidFill>
                <a:effectLst/>
                <a:ea typeface="Calibri" pitchFamily="34" charset="0"/>
                <a:cs typeface="Times New Roman" pitchFamily="18" charset="0"/>
              </a:rPr>
              <a:t>Beveik visi mokytojai žino mokinių edukacines galimybes ir geba jas panaudoti ugdymui: teorijos pritaikymui praktikoje, tyrinėjimui ir kitokiam mokymuisi, sveikatos stiprinimui, žaidimams, domisi mokymosi ne mokykloje galimybėmis ir organizuoja realaus pasaulio pažinimu</a:t>
            </a:r>
            <a:endParaRPr kumimoji="0" lang="lt-LT" sz="2000" b="0" i="0" u="none" strike="noStrike" cap="none" normalizeH="0" baseline="0" dirty="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lt-LT" sz="2000" b="0" i="0" u="none" strike="noStrike" cap="none" normalizeH="0" baseline="0" dirty="0">
                <a:ln>
                  <a:noFill/>
                </a:ln>
                <a:solidFill>
                  <a:schemeClr val="tx1"/>
                </a:solidFill>
                <a:effectLst/>
                <a:ea typeface="Calibri" pitchFamily="34" charset="0"/>
                <a:cs typeface="Times New Roman" pitchFamily="18" charset="0"/>
              </a:rPr>
              <a:t>grįstą ugdymą už mokyklos ribų esančiose aplinkose. Beveik visos edukacinės išvykos aktualizuoja ugdymą, suteikia mokiniams galimybę įgyti įvairesnės patirties. Beveik visi mokytojai analizuoja ir aptaria mokinių mokymosi už mokyklos ribų poveikį, tobulina taikomus būdus ir ieško naujų galimybių. Edukacines išvykas aptaria su mokiniais per pamokas, klasės valandėlių metu. Beveik visa informacija apie edukacines išvykas skelbiama mokyklos tinklapyje. Dauguma mokytojų dalijasi gerąja darbo patirtimi su kolegomis.</a:t>
            </a:r>
            <a:endParaRPr kumimoji="0" lang="lt-LT" sz="2000" b="0" i="0" u="none" strike="noStrike" cap="none" normalizeH="0" baseline="0" dirty="0">
              <a:ln>
                <a:noFill/>
              </a:ln>
              <a:solidFill>
                <a:schemeClr val="tx1"/>
              </a:solidFill>
              <a:effectLst/>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pPr algn="ctr"/>
            <a:r>
              <a:rPr lang="lt-LT" b="1" dirty="0">
                <a:latin typeface="+mn-lt"/>
              </a:rPr>
              <a:t>Edukacinės</a:t>
            </a:r>
            <a:r>
              <a:rPr lang="lt-LT" sz="4900" b="1" dirty="0"/>
              <a:t> išvykos</a:t>
            </a:r>
          </a:p>
        </p:txBody>
      </p:sp>
      <p:sp>
        <p:nvSpPr>
          <p:cNvPr id="3" name="Skaidrės numerio vietos rezervavimo ženklas 2"/>
          <p:cNvSpPr>
            <a:spLocks noGrp="1"/>
          </p:cNvSpPr>
          <p:nvPr>
            <p:ph type="sldNum" sz="quarter" idx="12"/>
          </p:nvPr>
        </p:nvSpPr>
        <p:spPr/>
        <p:txBody>
          <a:bodyPr/>
          <a:lstStyle/>
          <a:p>
            <a:fld id="{913756CA-5355-4DEE-B363-BB963F924536}" type="slidenum">
              <a:rPr lang="lt-LT" smtClean="0"/>
              <a:pPr/>
              <a:t>12</a:t>
            </a:fld>
            <a:endParaRPr lang="lt-LT"/>
          </a:p>
        </p:txBody>
      </p:sp>
      <p:sp>
        <p:nvSpPr>
          <p:cNvPr id="4" name="TextBox 3"/>
          <p:cNvSpPr txBox="1"/>
          <p:nvPr/>
        </p:nvSpPr>
        <p:spPr>
          <a:xfrm>
            <a:off x="899592" y="2183594"/>
            <a:ext cx="7715304" cy="3970318"/>
          </a:xfrm>
          <a:prstGeom prst="rect">
            <a:avLst/>
          </a:prstGeom>
          <a:noFill/>
        </p:spPr>
        <p:txBody>
          <a:bodyPr wrap="square" rtlCol="0">
            <a:spAutoFit/>
          </a:bodyPr>
          <a:lstStyle/>
          <a:p>
            <a:r>
              <a:rPr lang="lt-LT" b="1" dirty="0"/>
              <a:t>III lygis</a:t>
            </a:r>
          </a:p>
          <a:p>
            <a:r>
              <a:rPr lang="lt-LT" dirty="0"/>
              <a:t>Daugiau nei pusė mokytojų žino mokinių edukacines galimybes ir geba panaudoti ugdymui: teorijos pritaikymui praktikoje, tyrinėjimui ir kitokiam mokymuisi, sveikatos stiprinimui, žaidimams,</a:t>
            </a:r>
          </a:p>
          <a:p>
            <a:r>
              <a:rPr lang="lt-LT" dirty="0"/>
              <a:t> domisi mokymosi ne mokykloje galimybėmis ir organizuoja realaus pasaulio pažinimu</a:t>
            </a:r>
          </a:p>
          <a:p>
            <a:r>
              <a:rPr lang="lt-LT" dirty="0"/>
              <a:t>grįstą ugdymą už mokyklos ribų esančiose aplinkose. Dauguma edukacinių išvykų aktualizuoja ugdymą, suteikia mokiniams galimybę įgyti įvairesnės patirties. Daugiau nei pusė mokytojų analizuoja ir aptaria mokinių mokymosi už mokyklos ribų poveikį, tobulina taikomus būdus ir ieško naujų galimybių. Daugiau nei pusė mokytojų aptaria su mokiniais edukacines išvykas per pamokas, klasės valandėlių metu. Didžioji dalis informacijos apie edukacines išvykas skelbiama mokyklos tinklapyje. Daugiau nei pusė mokytojų dalijasi gerąja darbo patirtimi su kolegomis.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pPr algn="ctr"/>
            <a:r>
              <a:rPr lang="lt-LT" b="1" dirty="0">
                <a:latin typeface="+mn-lt"/>
              </a:rPr>
              <a:t>Edukacinės išvykos</a:t>
            </a:r>
          </a:p>
        </p:txBody>
      </p:sp>
      <p:sp>
        <p:nvSpPr>
          <p:cNvPr id="3" name="Skaidrės numerio vietos rezervavimo ženklas 2"/>
          <p:cNvSpPr>
            <a:spLocks noGrp="1"/>
          </p:cNvSpPr>
          <p:nvPr>
            <p:ph type="sldNum" sz="quarter" idx="12"/>
          </p:nvPr>
        </p:nvSpPr>
        <p:spPr/>
        <p:txBody>
          <a:bodyPr/>
          <a:lstStyle/>
          <a:p>
            <a:fld id="{913756CA-5355-4DEE-B363-BB963F924536}" type="slidenum">
              <a:rPr lang="lt-LT" smtClean="0"/>
              <a:pPr/>
              <a:t>13</a:t>
            </a:fld>
            <a:endParaRPr lang="lt-LT"/>
          </a:p>
        </p:txBody>
      </p:sp>
      <p:sp>
        <p:nvSpPr>
          <p:cNvPr id="4" name="TextBox 3"/>
          <p:cNvSpPr txBox="1"/>
          <p:nvPr/>
        </p:nvSpPr>
        <p:spPr>
          <a:xfrm>
            <a:off x="971600" y="2386032"/>
            <a:ext cx="7600928" cy="3970318"/>
          </a:xfrm>
          <a:prstGeom prst="rect">
            <a:avLst/>
          </a:prstGeom>
          <a:noFill/>
        </p:spPr>
        <p:txBody>
          <a:bodyPr wrap="square" rtlCol="0">
            <a:spAutoFit/>
          </a:bodyPr>
          <a:lstStyle/>
          <a:p>
            <a:r>
              <a:rPr lang="lt-LT" b="1" dirty="0"/>
              <a:t>II lygis</a:t>
            </a:r>
          </a:p>
          <a:p>
            <a:r>
              <a:rPr lang="lt-LT" dirty="0"/>
              <a:t>Tik dalis mokytojų žino mokinių edukacines galimybes ir geba panaudoti ugdymui: teorijos pritaikymui praktikoje, tyrinėjimui ir kitokiam mokymuisi, sveikatos stiprinimui, žaidimams,</a:t>
            </a:r>
          </a:p>
          <a:p>
            <a:r>
              <a:rPr lang="lt-LT" dirty="0"/>
              <a:t>domisi mokymosi ne mokykloje galimybėmis ir organizuoja realaus pasaulio pažinimu</a:t>
            </a:r>
          </a:p>
          <a:p>
            <a:r>
              <a:rPr lang="lt-LT" dirty="0"/>
              <a:t>grįstą ugdymą už mokyklos ribų esančiose aplinkose. Edukacinės išvykos tik kartais aktualizuoja ugdymą, suteikia mokiniams galimybę įgyti įvairesnės patirties. Dalis mokytojų analizuoja ir aptaria mokinių mokymosi už mokyklos ribų poveikį, tobulina taikomus būdus ir ieško naujų galimybių. Dalis mokytojų aptaria su mokiniais edukacines išvykas per pamokas, klasės valandėlių metu, informacija apie edukacines išvykas retai skelbiama mokyklos tinklapyje. Dalis mokytojų dalijasi gerąja darbo patirtimi su kolegomis.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39552" y="908720"/>
            <a:ext cx="8305800" cy="1143000"/>
          </a:xfrm>
        </p:spPr>
        <p:txBody>
          <a:bodyPr/>
          <a:lstStyle/>
          <a:p>
            <a:pPr algn="ctr"/>
            <a:r>
              <a:rPr lang="lt-LT" b="1" dirty="0">
                <a:latin typeface="+mn-lt"/>
              </a:rPr>
              <a:t>Įsivertinimo lygiai</a:t>
            </a:r>
          </a:p>
        </p:txBody>
      </p:sp>
      <p:sp>
        <p:nvSpPr>
          <p:cNvPr id="3" name="Skaidrės numerio vietos rezervavimo ženklas 2"/>
          <p:cNvSpPr>
            <a:spLocks noGrp="1"/>
          </p:cNvSpPr>
          <p:nvPr>
            <p:ph type="sldNum" sz="quarter" idx="12"/>
          </p:nvPr>
        </p:nvSpPr>
        <p:spPr/>
        <p:txBody>
          <a:bodyPr/>
          <a:lstStyle/>
          <a:p>
            <a:fld id="{913756CA-5355-4DEE-B363-BB963F924536}" type="slidenum">
              <a:rPr lang="lt-LT" smtClean="0"/>
              <a:pPr/>
              <a:t>14</a:t>
            </a:fld>
            <a:endParaRPr lang="lt-LT"/>
          </a:p>
        </p:txBody>
      </p:sp>
      <p:graphicFrame>
        <p:nvGraphicFramePr>
          <p:cNvPr id="4" name="Lentelė 3"/>
          <p:cNvGraphicFramePr>
            <a:graphicFrameLocks noGrp="1"/>
          </p:cNvGraphicFramePr>
          <p:nvPr>
            <p:extLst>
              <p:ext uri="{D42A27DB-BD31-4B8C-83A1-F6EECF244321}">
                <p14:modId xmlns:p14="http://schemas.microsoft.com/office/powerpoint/2010/main" val="2590443860"/>
              </p:ext>
            </p:extLst>
          </p:nvPr>
        </p:nvGraphicFramePr>
        <p:xfrm>
          <a:off x="799080" y="3284984"/>
          <a:ext cx="7786744" cy="1285884"/>
        </p:xfrm>
        <a:graphic>
          <a:graphicData uri="http://schemas.openxmlformats.org/drawingml/2006/table">
            <a:tbl>
              <a:tblPr firstRow="1" bandRow="1">
                <a:tableStyleId>{5C22544A-7EE6-4342-B048-85BDC9FD1C3A}</a:tableStyleId>
              </a:tblPr>
              <a:tblGrid>
                <a:gridCol w="1946686">
                  <a:extLst>
                    <a:ext uri="{9D8B030D-6E8A-4147-A177-3AD203B41FA5}">
                      <a16:colId xmlns:a16="http://schemas.microsoft.com/office/drawing/2014/main" val="20000"/>
                    </a:ext>
                  </a:extLst>
                </a:gridCol>
                <a:gridCol w="1946686">
                  <a:extLst>
                    <a:ext uri="{9D8B030D-6E8A-4147-A177-3AD203B41FA5}">
                      <a16:colId xmlns:a16="http://schemas.microsoft.com/office/drawing/2014/main" val="20001"/>
                    </a:ext>
                  </a:extLst>
                </a:gridCol>
                <a:gridCol w="1946686">
                  <a:extLst>
                    <a:ext uri="{9D8B030D-6E8A-4147-A177-3AD203B41FA5}">
                      <a16:colId xmlns:a16="http://schemas.microsoft.com/office/drawing/2014/main" val="20002"/>
                    </a:ext>
                  </a:extLst>
                </a:gridCol>
                <a:gridCol w="1946686">
                  <a:extLst>
                    <a:ext uri="{9D8B030D-6E8A-4147-A177-3AD203B41FA5}">
                      <a16:colId xmlns:a16="http://schemas.microsoft.com/office/drawing/2014/main" val="20003"/>
                    </a:ext>
                  </a:extLst>
                </a:gridCol>
              </a:tblGrid>
              <a:tr h="448213">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sz="1800" b="1" i="0" dirty="0">
                          <a:latin typeface="+mj-lt"/>
                        </a:rPr>
                        <a:t>Įsivertinimo lygiai</a:t>
                      </a:r>
                    </a:p>
                  </a:txBody>
                  <a:tcPr/>
                </a:tc>
                <a:tc hMerge="1">
                  <a:txBody>
                    <a:bodyPr/>
                    <a:lstStyle/>
                    <a:p>
                      <a:endParaRPr lang="lt-LT" dirty="0"/>
                    </a:p>
                  </a:txBody>
                  <a:tcPr/>
                </a:tc>
                <a:tc hMerge="1">
                  <a:txBody>
                    <a:bodyPr/>
                    <a:lstStyle/>
                    <a:p>
                      <a:endParaRPr lang="lt-LT" dirty="0"/>
                    </a:p>
                  </a:txBody>
                  <a:tcPr/>
                </a:tc>
                <a:tc hMerge="1">
                  <a:txBody>
                    <a:bodyPr/>
                    <a:lstStyle/>
                    <a:p>
                      <a:endParaRPr lang="lt-LT" dirty="0"/>
                    </a:p>
                  </a:txBody>
                  <a:tcPr/>
                </a:tc>
                <a:extLst>
                  <a:ext uri="{0D108BD9-81ED-4DB2-BD59-A6C34878D82A}">
                    <a16:rowId xmlns:a16="http://schemas.microsoft.com/office/drawing/2014/main" val="10000"/>
                  </a:ext>
                </a:extLst>
              </a:tr>
              <a:tr h="373511">
                <a:tc>
                  <a:txBody>
                    <a:bodyPr/>
                    <a:lstStyle/>
                    <a:p>
                      <a:r>
                        <a:rPr lang="lt-LT" sz="1400" b="1" dirty="0">
                          <a:latin typeface="+mj-lt"/>
                        </a:rPr>
                        <a:t>I lygis </a:t>
                      </a:r>
                    </a:p>
                  </a:txBody>
                  <a:tcPr/>
                </a:tc>
                <a:tc>
                  <a:txBody>
                    <a:bodyPr/>
                    <a:lstStyle/>
                    <a:p>
                      <a:r>
                        <a:rPr lang="lt-LT" sz="1400" b="1" dirty="0">
                          <a:latin typeface="+mj-lt"/>
                        </a:rPr>
                        <a:t>II lygis. </a:t>
                      </a:r>
                    </a:p>
                  </a:txBody>
                  <a:tcPr/>
                </a:tc>
                <a:tc>
                  <a:txBody>
                    <a:bodyPr/>
                    <a:lstStyle/>
                    <a:p>
                      <a:r>
                        <a:rPr lang="lt-LT" sz="1400" b="1" dirty="0">
                          <a:latin typeface="+mj-lt"/>
                        </a:rPr>
                        <a:t>III lygis </a:t>
                      </a:r>
                    </a:p>
                  </a:txBody>
                  <a:tcPr/>
                </a:tc>
                <a:tc>
                  <a:txBody>
                    <a:bodyPr/>
                    <a:lstStyle/>
                    <a:p>
                      <a:r>
                        <a:rPr lang="lt-LT" sz="1400" b="1" dirty="0">
                          <a:latin typeface="+mj-lt"/>
                        </a:rPr>
                        <a:t>IV lygis </a:t>
                      </a:r>
                    </a:p>
                  </a:txBody>
                  <a:tcPr/>
                </a:tc>
                <a:extLst>
                  <a:ext uri="{0D108BD9-81ED-4DB2-BD59-A6C34878D82A}">
                    <a16:rowId xmlns:a16="http://schemas.microsoft.com/office/drawing/2014/main" val="10001"/>
                  </a:ext>
                </a:extLst>
              </a:tr>
              <a:tr h="4641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t-LT" sz="1400" b="1" dirty="0">
                          <a:latin typeface="+mj-lt"/>
                        </a:rPr>
                        <a:t>1</a:t>
                      </a:r>
                      <a:r>
                        <a:rPr kumimoji="0" lang="lt-LT" sz="1400" b="1" kern="1200" dirty="0">
                          <a:solidFill>
                            <a:schemeClr val="dk1"/>
                          </a:solidFill>
                          <a:latin typeface="+mn-lt"/>
                          <a:ea typeface="+mn-ea"/>
                          <a:cs typeface="+mn-cs"/>
                        </a:rPr>
                        <a:t>%</a:t>
                      </a:r>
                      <a:r>
                        <a:rPr kumimoji="0" lang="lt-LT" sz="1400" b="1" kern="1200" baseline="0" dirty="0">
                          <a:solidFill>
                            <a:schemeClr val="dk1"/>
                          </a:solidFill>
                          <a:latin typeface="+mn-lt"/>
                          <a:ea typeface="+mn-ea"/>
                          <a:cs typeface="+mn-cs"/>
                        </a:rPr>
                        <a:t> </a:t>
                      </a:r>
                      <a:r>
                        <a:rPr lang="lt-LT" sz="1400" b="1" dirty="0">
                          <a:latin typeface="+mj-lt"/>
                        </a:rPr>
                        <a:t>-30%</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400" b="1" kern="1200" dirty="0">
                          <a:solidFill>
                            <a:schemeClr val="dk1"/>
                          </a:solidFill>
                          <a:latin typeface="+mj-lt"/>
                          <a:ea typeface="+mn-ea"/>
                          <a:cs typeface="+mn-cs"/>
                        </a:rPr>
                        <a:t>31</a:t>
                      </a:r>
                      <a:r>
                        <a:rPr kumimoji="0" lang="lt-LT" sz="1400" b="1" kern="1200" dirty="0">
                          <a:solidFill>
                            <a:schemeClr val="dk1"/>
                          </a:solidFill>
                          <a:latin typeface="+mn-lt"/>
                          <a:ea typeface="+mn-ea"/>
                          <a:cs typeface="+mn-cs"/>
                        </a:rPr>
                        <a:t>%</a:t>
                      </a:r>
                      <a:r>
                        <a:rPr kumimoji="0" lang="lt-LT" sz="1400" b="1" kern="1200" baseline="0" dirty="0">
                          <a:solidFill>
                            <a:schemeClr val="dk1"/>
                          </a:solidFill>
                          <a:latin typeface="+mn-lt"/>
                          <a:ea typeface="+mn-ea"/>
                          <a:cs typeface="+mn-cs"/>
                        </a:rPr>
                        <a:t> </a:t>
                      </a:r>
                      <a:r>
                        <a:rPr lang="lt-LT" sz="1400" b="1" dirty="0">
                          <a:latin typeface="+mj-lt"/>
                        </a:rPr>
                        <a:t>-60 %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400" b="1" kern="1200" dirty="0">
                          <a:solidFill>
                            <a:schemeClr val="dk1"/>
                          </a:solidFill>
                          <a:latin typeface="+mj-lt"/>
                          <a:ea typeface="+mn-ea"/>
                          <a:cs typeface="+mn-cs"/>
                        </a:rPr>
                        <a:t>61</a:t>
                      </a:r>
                      <a:r>
                        <a:rPr kumimoji="0" lang="lt-LT" sz="1400" b="1" kern="1200" dirty="0">
                          <a:solidFill>
                            <a:schemeClr val="dk1"/>
                          </a:solidFill>
                          <a:latin typeface="+mn-lt"/>
                          <a:ea typeface="+mn-ea"/>
                          <a:cs typeface="+mn-cs"/>
                        </a:rPr>
                        <a:t>%</a:t>
                      </a:r>
                      <a:r>
                        <a:rPr kumimoji="0" lang="lt-LT" sz="1400" b="1" kern="1200" baseline="0" dirty="0">
                          <a:solidFill>
                            <a:schemeClr val="dk1"/>
                          </a:solidFill>
                          <a:latin typeface="+mn-lt"/>
                          <a:ea typeface="+mn-ea"/>
                          <a:cs typeface="+mn-cs"/>
                        </a:rPr>
                        <a:t> </a:t>
                      </a:r>
                      <a:r>
                        <a:rPr lang="lt-LT" sz="1400" b="1" dirty="0">
                          <a:latin typeface="+mj-lt"/>
                        </a:rPr>
                        <a:t>-80 %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t-LT" sz="1400" b="1" dirty="0">
                          <a:latin typeface="+mj-lt"/>
                        </a:rPr>
                        <a:t>81</a:t>
                      </a:r>
                      <a:r>
                        <a:rPr kumimoji="0" lang="lt-LT" sz="1400" b="1" kern="1200" dirty="0">
                          <a:solidFill>
                            <a:schemeClr val="dk1"/>
                          </a:solidFill>
                          <a:latin typeface="+mn-lt"/>
                          <a:ea typeface="+mn-ea"/>
                          <a:cs typeface="+mn-cs"/>
                        </a:rPr>
                        <a:t>%</a:t>
                      </a:r>
                      <a:r>
                        <a:rPr kumimoji="0" lang="lt-LT" sz="1400" b="1" kern="1200" baseline="0" dirty="0">
                          <a:solidFill>
                            <a:schemeClr val="dk1"/>
                          </a:solidFill>
                          <a:latin typeface="+mn-lt"/>
                          <a:ea typeface="+mn-ea"/>
                          <a:cs typeface="+mn-cs"/>
                        </a:rPr>
                        <a:t> </a:t>
                      </a:r>
                      <a:r>
                        <a:rPr lang="lt-LT" sz="1400" b="1" dirty="0">
                          <a:latin typeface="+mj-lt"/>
                        </a:rPr>
                        <a:t>-100 %</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57158" y="1857364"/>
            <a:ext cx="8305800" cy="1143000"/>
          </a:xfrm>
        </p:spPr>
        <p:txBody>
          <a:bodyPr>
            <a:normAutofit fontScale="90000"/>
          </a:bodyPr>
          <a:lstStyle/>
          <a:p>
            <a:br>
              <a:rPr lang="lt-LT" b="1" dirty="0"/>
            </a:br>
            <a:br>
              <a:rPr lang="lt-LT" b="1" dirty="0"/>
            </a:br>
            <a:br>
              <a:rPr lang="lt-LT" dirty="0"/>
            </a:br>
            <a:br>
              <a:rPr lang="lt-LT" dirty="0"/>
            </a:br>
            <a:r>
              <a:rPr lang="lt-LT" dirty="0"/>
              <a:t> </a:t>
            </a:r>
            <a:br>
              <a:rPr lang="lt-LT" dirty="0"/>
            </a:br>
            <a:endParaRPr lang="lt-LT" dirty="0"/>
          </a:p>
        </p:txBody>
      </p:sp>
      <p:sp>
        <p:nvSpPr>
          <p:cNvPr id="3" name="Skaidrės numerio vietos rezervavimo ženklas 2"/>
          <p:cNvSpPr>
            <a:spLocks noGrp="1"/>
          </p:cNvSpPr>
          <p:nvPr>
            <p:ph type="sldNum" sz="quarter" idx="12"/>
          </p:nvPr>
        </p:nvSpPr>
        <p:spPr/>
        <p:txBody>
          <a:bodyPr>
            <a:normAutofit/>
          </a:bodyPr>
          <a:lstStyle/>
          <a:p>
            <a:fld id="{913756CA-5355-4DEE-B363-BB963F924536}" type="slidenum">
              <a:rPr lang="lt-LT" smtClean="0"/>
              <a:pPr/>
              <a:t>15</a:t>
            </a:fld>
            <a:endParaRPr lang="lt-LT"/>
          </a:p>
        </p:txBody>
      </p:sp>
      <p:sp>
        <p:nvSpPr>
          <p:cNvPr id="6" name="TextBox 5"/>
          <p:cNvSpPr txBox="1"/>
          <p:nvPr/>
        </p:nvSpPr>
        <p:spPr>
          <a:xfrm>
            <a:off x="1539230" y="3660976"/>
            <a:ext cx="6704607" cy="3139321"/>
          </a:xfrm>
          <a:prstGeom prst="rect">
            <a:avLst/>
          </a:prstGeom>
          <a:noFill/>
        </p:spPr>
        <p:txBody>
          <a:bodyPr wrap="square" rtlCol="0">
            <a:spAutoFit/>
          </a:bodyPr>
          <a:lstStyle/>
          <a:p>
            <a:r>
              <a:rPr lang="lt-LT" sz="2400" b="1" dirty="0"/>
              <a:t>DOKUMENTŲ ANALIZĖ (klasių vadovų veiklos planai, įrašai </a:t>
            </a:r>
            <a:r>
              <a:rPr lang="lt-LT" sz="2400" b="1" dirty="0" err="1"/>
              <a:t>Tamo</a:t>
            </a:r>
            <a:r>
              <a:rPr lang="lt-LT" sz="2400" b="1" dirty="0"/>
              <a:t> dienyne ir ilgalaikiai mokytojų planai).</a:t>
            </a:r>
          </a:p>
          <a:p>
            <a:endParaRPr lang="lt-LT" sz="2400" b="1" dirty="0"/>
          </a:p>
          <a:p>
            <a:r>
              <a:rPr lang="lt-LT" sz="2400" b="1" dirty="0"/>
              <a:t>APKLAUSOS (žodžiu, raštu).</a:t>
            </a:r>
          </a:p>
          <a:p>
            <a:pPr>
              <a:buFont typeface="Wingdings" pitchFamily="2" charset="2"/>
              <a:buChar char="v"/>
            </a:pPr>
            <a:endParaRPr lang="lt-LT" sz="2400" b="1" dirty="0"/>
          </a:p>
          <a:p>
            <a:br>
              <a:rPr lang="lt-LT" b="1" dirty="0">
                <a:solidFill>
                  <a:srgbClr val="FF0000"/>
                </a:solidFill>
              </a:rPr>
            </a:br>
            <a:br>
              <a:rPr lang="lt-LT" b="1" dirty="0"/>
            </a:br>
            <a:endParaRPr lang="lt-LT" dirty="0"/>
          </a:p>
        </p:txBody>
      </p:sp>
      <p:sp>
        <p:nvSpPr>
          <p:cNvPr id="7" name="TextBox 6"/>
          <p:cNvSpPr txBox="1"/>
          <p:nvPr/>
        </p:nvSpPr>
        <p:spPr>
          <a:xfrm>
            <a:off x="357158" y="1196752"/>
            <a:ext cx="7886680" cy="1631216"/>
          </a:xfrm>
          <a:prstGeom prst="rect">
            <a:avLst/>
          </a:prstGeom>
          <a:noFill/>
        </p:spPr>
        <p:txBody>
          <a:bodyPr wrap="square" rtlCol="0">
            <a:spAutoFit/>
          </a:bodyPr>
          <a:lstStyle/>
          <a:p>
            <a:pPr algn="ctr"/>
            <a:r>
              <a:rPr lang="lt-LT" sz="5000" b="1" dirty="0">
                <a:solidFill>
                  <a:schemeClr val="tx2"/>
                </a:solidFill>
                <a:ea typeface="+mj-ea"/>
                <a:cs typeface="+mj-cs"/>
              </a:rPr>
              <a:t> Pasirinkti įsivertinimo metodai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730899" y="628629"/>
            <a:ext cx="7933588" cy="1143000"/>
          </a:xfrm>
        </p:spPr>
        <p:txBody>
          <a:bodyPr>
            <a:normAutofit fontScale="90000"/>
          </a:bodyPr>
          <a:lstStyle/>
          <a:p>
            <a:pPr algn="ctr"/>
            <a:br>
              <a:rPr lang="lt-LT" b="1" dirty="0"/>
            </a:br>
            <a:br>
              <a:rPr lang="lt-LT" dirty="0"/>
            </a:br>
            <a:r>
              <a:rPr lang="lt-LT" sz="5600" b="1" dirty="0">
                <a:latin typeface="+mn-lt"/>
              </a:rPr>
              <a:t> Šaltiniai</a:t>
            </a:r>
            <a:endParaRPr lang="lt-LT" sz="5600" dirty="0">
              <a:latin typeface="+mn-lt"/>
            </a:endParaRPr>
          </a:p>
        </p:txBody>
      </p:sp>
      <p:sp>
        <p:nvSpPr>
          <p:cNvPr id="3" name="Skaidrės numerio vietos rezervavimo ženklas 2"/>
          <p:cNvSpPr>
            <a:spLocks noGrp="1"/>
          </p:cNvSpPr>
          <p:nvPr>
            <p:ph type="sldNum" sz="quarter" idx="12"/>
          </p:nvPr>
        </p:nvSpPr>
        <p:spPr/>
        <p:txBody>
          <a:bodyPr>
            <a:normAutofit/>
          </a:bodyPr>
          <a:lstStyle/>
          <a:p>
            <a:fld id="{913756CA-5355-4DEE-B363-BB963F924536}" type="slidenum">
              <a:rPr lang="lt-LT" smtClean="0"/>
              <a:pPr/>
              <a:t>16</a:t>
            </a:fld>
            <a:endParaRPr lang="lt-LT"/>
          </a:p>
        </p:txBody>
      </p:sp>
      <p:sp>
        <p:nvSpPr>
          <p:cNvPr id="5" name="TextBox 4"/>
          <p:cNvSpPr txBox="1"/>
          <p:nvPr/>
        </p:nvSpPr>
        <p:spPr>
          <a:xfrm>
            <a:off x="1214414" y="2357430"/>
            <a:ext cx="7286676" cy="3970318"/>
          </a:xfrm>
          <a:prstGeom prst="rect">
            <a:avLst/>
          </a:prstGeom>
          <a:noFill/>
        </p:spPr>
        <p:txBody>
          <a:bodyPr wrap="square" rtlCol="0">
            <a:spAutoFit/>
          </a:bodyPr>
          <a:lstStyle/>
          <a:p>
            <a:r>
              <a:rPr lang="lt-LT" sz="2800" b="1" dirty="0"/>
              <a:t>	Mokinių ir mokytojų anketos ir apklausos rezultatai.</a:t>
            </a:r>
            <a:br>
              <a:rPr lang="lt-LT" sz="2800" b="1" dirty="0"/>
            </a:br>
            <a:r>
              <a:rPr lang="lt-LT" sz="2800" b="1" dirty="0"/>
              <a:t>	Mokyklos internetinė svetainė.</a:t>
            </a:r>
          </a:p>
          <a:p>
            <a:r>
              <a:rPr lang="lt-LT" sz="2800" b="1" dirty="0"/>
              <a:t>	Įrašai el. </a:t>
            </a:r>
            <a:r>
              <a:rPr lang="lt-LT" sz="2800" b="1" dirty="0" err="1"/>
              <a:t>Tamo</a:t>
            </a:r>
            <a:r>
              <a:rPr lang="lt-LT" sz="2800" b="1" dirty="0"/>
              <a:t> dienyne.</a:t>
            </a:r>
          </a:p>
          <a:p>
            <a:r>
              <a:rPr lang="lt-LT" sz="2800" b="1" dirty="0"/>
              <a:t>	Mokinių pildomi edukacinių išvykų, kelionių, pamokų kitose erdvėse lapai.</a:t>
            </a:r>
          </a:p>
          <a:p>
            <a:r>
              <a:rPr lang="lt-LT" sz="2800" b="1" dirty="0"/>
              <a:t>	Ilgalaikiai, teminiai dalykų planai</a:t>
            </a:r>
            <a:r>
              <a:rPr lang="lt-LT" sz="2800" b="1" dirty="0">
                <a:solidFill>
                  <a:srgbClr val="FF0000"/>
                </a:solidFill>
              </a:rPr>
              <a:t>.</a:t>
            </a:r>
          </a:p>
          <a:p>
            <a:endParaRPr lang="lt-LT" sz="2800" dirty="0"/>
          </a:p>
          <a:p>
            <a:r>
              <a:rPr lang="lt-LT" sz="2800" dirty="0">
                <a:solidFill>
                  <a:srgbClr val="FF0000"/>
                </a:solidFill>
              </a:rPr>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71472" y="1285860"/>
            <a:ext cx="7920062" cy="1143008"/>
          </a:xfrm>
        </p:spPr>
        <p:txBody>
          <a:bodyPr>
            <a:noAutofit/>
          </a:bodyPr>
          <a:lstStyle/>
          <a:p>
            <a:pPr algn="ctr"/>
            <a:br>
              <a:rPr lang="lt-LT" sz="4400" b="1" dirty="0"/>
            </a:br>
            <a:br>
              <a:rPr lang="lt-LT" sz="4400" b="1" dirty="0"/>
            </a:br>
            <a:br>
              <a:rPr lang="lt-LT" sz="4400" b="1" dirty="0"/>
            </a:br>
            <a:br>
              <a:rPr lang="lt-LT" sz="4400" b="1" dirty="0"/>
            </a:br>
            <a:br>
              <a:rPr lang="lt-LT" sz="4400" b="1" dirty="0"/>
            </a:br>
            <a:r>
              <a:rPr lang="lt-LT" b="1" dirty="0">
                <a:latin typeface="+mn-lt"/>
              </a:rPr>
              <a:t>Bendri anketinės apklausos duomenys</a:t>
            </a:r>
          </a:p>
        </p:txBody>
      </p:sp>
      <p:sp>
        <p:nvSpPr>
          <p:cNvPr id="3" name="Turinio vietos rezervavimo ženklas 2"/>
          <p:cNvSpPr>
            <a:spLocks noGrp="1"/>
          </p:cNvSpPr>
          <p:nvPr>
            <p:ph idx="1"/>
          </p:nvPr>
        </p:nvSpPr>
        <p:spPr>
          <a:xfrm>
            <a:off x="642910" y="2928934"/>
            <a:ext cx="7929618" cy="3525831"/>
          </a:xfrm>
        </p:spPr>
        <p:txBody>
          <a:bodyPr>
            <a:normAutofit/>
          </a:bodyPr>
          <a:lstStyle/>
          <a:p>
            <a:pPr marL="0" indent="342900">
              <a:spcBef>
                <a:spcPts val="0"/>
              </a:spcBef>
              <a:buNone/>
            </a:pPr>
            <a:r>
              <a:rPr lang="lt-LT" dirty="0">
                <a:latin typeface="+mj-lt"/>
              </a:rPr>
              <a:t> </a:t>
            </a:r>
            <a:r>
              <a:rPr lang="lt-LT" sz="2400" dirty="0"/>
              <a:t>Anketinė apklausa buvo atliekama svetainėje </a:t>
            </a:r>
            <a:r>
              <a:rPr lang="lt-LT" sz="2400" u="sng" dirty="0">
                <a:hlinkClick r:id="rId2"/>
              </a:rPr>
              <a:t>https://apklausa.lt/</a:t>
            </a:r>
            <a:r>
              <a:rPr lang="lt-LT" sz="2400" u="sng" dirty="0"/>
              <a:t> </a:t>
            </a:r>
            <a:endParaRPr lang="lt-LT" sz="2400" dirty="0"/>
          </a:p>
          <a:p>
            <a:pPr marL="0" indent="342900">
              <a:spcBef>
                <a:spcPts val="0"/>
              </a:spcBef>
              <a:buNone/>
            </a:pPr>
            <a:r>
              <a:rPr lang="lt-LT" sz="2400" dirty="0"/>
              <a:t>(dalyvavo 5-10</a:t>
            </a:r>
            <a:r>
              <a:rPr lang="lt-LT" sz="2400" dirty="0">
                <a:solidFill>
                  <a:schemeClr val="tx1"/>
                </a:solidFill>
              </a:rPr>
              <a:t>  </a:t>
            </a:r>
            <a:r>
              <a:rPr lang="lt-LT" sz="2400" dirty="0"/>
              <a:t>klasių mokiniai, mokyklos mokytojai)</a:t>
            </a:r>
          </a:p>
          <a:p>
            <a:pPr marL="0" indent="342900">
              <a:spcBef>
                <a:spcPts val="0"/>
              </a:spcBef>
              <a:buNone/>
            </a:pPr>
            <a:endParaRPr lang="lt-LT" sz="2400" dirty="0"/>
          </a:p>
          <a:p>
            <a:pPr marL="0" indent="342900">
              <a:spcBef>
                <a:spcPts val="0"/>
              </a:spcBef>
              <a:buNone/>
            </a:pPr>
            <a:r>
              <a:rPr lang="lt-LT" sz="2400" dirty="0"/>
              <a:t>Mokytojams išsiųsta 22 anketa. Iš viso atsakė 21 (96%).</a:t>
            </a:r>
          </a:p>
          <a:p>
            <a:pPr marL="0" indent="342900">
              <a:spcBef>
                <a:spcPts val="0"/>
              </a:spcBef>
              <a:buNone/>
            </a:pPr>
            <a:endParaRPr lang="lt-LT" sz="2400" dirty="0"/>
          </a:p>
          <a:p>
            <a:pPr marL="0" indent="342900">
              <a:spcBef>
                <a:spcPts val="0"/>
              </a:spcBef>
              <a:buNone/>
            </a:pPr>
            <a:r>
              <a:rPr lang="lt-LT" sz="2400" dirty="0"/>
              <a:t>Mokiniams išsiųsta 58 anketos. Iš viso atsakė 54 (93%). </a:t>
            </a:r>
          </a:p>
          <a:p>
            <a:pPr>
              <a:buNone/>
            </a:pPr>
            <a:endParaRPr lang="lt-LT" dirty="0"/>
          </a:p>
          <a:p>
            <a:endParaRPr lang="lt-LT" dirty="0"/>
          </a:p>
        </p:txBody>
      </p:sp>
      <p:sp>
        <p:nvSpPr>
          <p:cNvPr id="4" name="Skaidrės numerio vietos rezervavimo ženklas 3"/>
          <p:cNvSpPr>
            <a:spLocks noGrp="1"/>
          </p:cNvSpPr>
          <p:nvPr>
            <p:ph type="sldNum" sz="quarter" idx="12"/>
          </p:nvPr>
        </p:nvSpPr>
        <p:spPr/>
        <p:txBody>
          <a:bodyPr>
            <a:normAutofit/>
          </a:bodyPr>
          <a:lstStyle/>
          <a:p>
            <a:fld id="{913756CA-5355-4DEE-B363-BB963F924536}" type="slidenum">
              <a:rPr lang="lt-LT" smtClean="0"/>
              <a:pPr/>
              <a:t>17</a:t>
            </a:fld>
            <a:endParaRPr lang="lt-L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964381" y="1196752"/>
            <a:ext cx="7572428" cy="1571636"/>
          </a:xfrm>
        </p:spPr>
        <p:txBody>
          <a:bodyPr>
            <a:noAutofit/>
          </a:bodyPr>
          <a:lstStyle/>
          <a:p>
            <a:pPr algn="ctr"/>
            <a:r>
              <a:rPr lang="lt-LT" b="1" dirty="0">
                <a:latin typeface="+mn-lt"/>
              </a:rPr>
              <a:t>Mokytojų ir mokinių apklausos rezultatai</a:t>
            </a:r>
          </a:p>
        </p:txBody>
      </p:sp>
      <p:sp>
        <p:nvSpPr>
          <p:cNvPr id="4" name="Skaidrės numerio vietos rezervavimo ženklas 3"/>
          <p:cNvSpPr>
            <a:spLocks noGrp="1"/>
          </p:cNvSpPr>
          <p:nvPr>
            <p:ph type="sldNum" sz="quarter" idx="12"/>
          </p:nvPr>
        </p:nvSpPr>
        <p:spPr/>
        <p:txBody>
          <a:bodyPr>
            <a:normAutofit/>
          </a:bodyPr>
          <a:lstStyle/>
          <a:p>
            <a:fld id="{913756CA-5355-4DEE-B363-BB963F924536}" type="slidenum">
              <a:rPr lang="lt-LT" smtClean="0"/>
              <a:pPr/>
              <a:t>18</a:t>
            </a:fld>
            <a:endParaRPr lang="lt-LT"/>
          </a:p>
        </p:txBody>
      </p:sp>
      <p:sp>
        <p:nvSpPr>
          <p:cNvPr id="26625" name="Rectangle 1"/>
          <p:cNvSpPr>
            <a:spLocks noChangeArrowheads="1"/>
          </p:cNvSpPr>
          <p:nvPr/>
        </p:nvSpPr>
        <p:spPr bwMode="auto">
          <a:xfrm>
            <a:off x="1071538" y="3140968"/>
            <a:ext cx="7358114" cy="295465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823913" fontAlgn="base">
              <a:spcBef>
                <a:spcPct val="0"/>
              </a:spcBef>
              <a:spcAft>
                <a:spcPct val="0"/>
              </a:spcAft>
            </a:pPr>
            <a:endParaRPr kumimoji="0" lang="lt-LT" sz="2400" i="0" u="none" strike="noStrike" cap="none" normalizeH="0" baseline="0" dirty="0">
              <a:ln>
                <a:noFill/>
              </a:ln>
              <a:effectLst/>
              <a:latin typeface="+mj-lt"/>
              <a:ea typeface="Calibri" pitchFamily="34" charset="0"/>
              <a:cs typeface="Times New Roman" pitchFamily="18" charset="0"/>
            </a:endParaRPr>
          </a:p>
          <a:p>
            <a:pPr lvl="0" indent="823913" fontAlgn="base">
              <a:spcBef>
                <a:spcPct val="0"/>
              </a:spcBef>
              <a:spcAft>
                <a:spcPct val="0"/>
              </a:spcAft>
            </a:pPr>
            <a:r>
              <a:rPr kumimoji="0" lang="lt-LT" sz="2400" i="0" u="none" strike="noStrike" cap="none" normalizeH="0" baseline="0" dirty="0">
                <a:ln>
                  <a:noFill/>
                </a:ln>
                <a:effectLst/>
                <a:ea typeface="Calibri" pitchFamily="34" charset="0"/>
                <a:cs typeface="Times New Roman" pitchFamily="18" charset="0"/>
              </a:rPr>
              <a:t>Aukščiausios vertės mokytojų ir mokinių apklausoje buvo nustatytos atsižvelgiant į  atsakymus — </a:t>
            </a:r>
            <a:r>
              <a:rPr lang="lt-LT" sz="2400" dirty="0">
                <a:ea typeface="Calibri" pitchFamily="34" charset="0"/>
                <a:cs typeface="Times New Roman" pitchFamily="18" charset="0"/>
              </a:rPr>
              <a:t>,,Visiškai sutinku”</a:t>
            </a:r>
            <a:r>
              <a:rPr kumimoji="0" lang="lt-LT" sz="2400" i="0" u="none" strike="noStrike" cap="none" normalizeH="0" baseline="0" dirty="0">
                <a:ln>
                  <a:noFill/>
                </a:ln>
                <a:effectLst/>
                <a:ea typeface="Calibri" pitchFamily="34" charset="0"/>
                <a:cs typeface="Times New Roman" pitchFamily="18" charset="0"/>
              </a:rPr>
              <a:t>, surinkusius nuo 81</a:t>
            </a:r>
            <a:r>
              <a:rPr lang="lt-LT" sz="2400" dirty="0"/>
              <a:t>%</a:t>
            </a:r>
            <a:r>
              <a:rPr kumimoji="0" lang="lt-LT" sz="2400" i="0" u="none" strike="noStrike" cap="none" normalizeH="0" baseline="0" dirty="0">
                <a:ln>
                  <a:noFill/>
                </a:ln>
                <a:effectLst/>
                <a:ea typeface="Calibri" pitchFamily="34" charset="0"/>
                <a:cs typeface="Times New Roman" pitchFamily="18" charset="0"/>
              </a:rPr>
              <a:t> iki 100</a:t>
            </a:r>
            <a:r>
              <a:rPr lang="lt-LT" sz="2400" dirty="0"/>
              <a:t>%.</a:t>
            </a:r>
            <a:r>
              <a:rPr kumimoji="0" lang="lt-LT" sz="2400" i="0" u="none" strike="noStrike" cap="none" normalizeH="0" baseline="0" dirty="0">
                <a:ln>
                  <a:noFill/>
                </a:ln>
                <a:effectLst/>
                <a:ea typeface="Calibri" pitchFamily="34" charset="0"/>
                <a:cs typeface="Times New Roman" pitchFamily="18" charset="0"/>
              </a:rPr>
              <a:t>  </a:t>
            </a:r>
          </a:p>
          <a:p>
            <a:pPr indent="823913" fontAlgn="base">
              <a:spcBef>
                <a:spcPct val="0"/>
              </a:spcBef>
              <a:spcAft>
                <a:spcPct val="0"/>
              </a:spcAft>
            </a:pPr>
            <a:r>
              <a:rPr lang="lt-LT" sz="2400" dirty="0"/>
              <a:t>Žemiausios vertės mokytojų ir mokinių apklausoje buvo nustatytos atsižvelgiant į atsakymus ,,Visiškai nesutinku", surinkusius nuo 71% iki 100%.</a:t>
            </a:r>
          </a:p>
          <a:p>
            <a:pPr marL="0" marR="0" lvl="0" indent="823913" algn="just" defTabSz="914400" rtl="0" eaLnBrk="1" fontAlgn="base" latinLnBrk="0" hangingPunct="1">
              <a:lnSpc>
                <a:spcPct val="100000"/>
              </a:lnSpc>
              <a:spcBef>
                <a:spcPct val="0"/>
              </a:spcBef>
              <a:spcAft>
                <a:spcPct val="0"/>
              </a:spcAft>
              <a:buClrTx/>
              <a:buSzTx/>
              <a:buFontTx/>
              <a:buNone/>
              <a:tabLst/>
            </a:pPr>
            <a:endParaRPr kumimoji="0" lang="lt-LT"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63390" y="759166"/>
            <a:ext cx="7658096" cy="857256"/>
          </a:xfrm>
        </p:spPr>
        <p:txBody>
          <a:bodyPr/>
          <a:lstStyle/>
          <a:p>
            <a:pPr algn="ctr"/>
            <a:r>
              <a:rPr lang="lt-LT" b="1" dirty="0">
                <a:latin typeface="+mn-lt"/>
              </a:rPr>
              <a:t>Mokytojų apklausa</a:t>
            </a:r>
            <a:endParaRPr lang="lt-LT" dirty="0">
              <a:latin typeface="+mn-lt"/>
            </a:endParaRPr>
          </a:p>
        </p:txBody>
      </p:sp>
      <p:sp>
        <p:nvSpPr>
          <p:cNvPr id="3" name="Turinio vietos rezervavimo ženklas 2"/>
          <p:cNvSpPr>
            <a:spLocks noGrp="1"/>
          </p:cNvSpPr>
          <p:nvPr>
            <p:ph idx="1"/>
          </p:nvPr>
        </p:nvSpPr>
        <p:spPr>
          <a:xfrm>
            <a:off x="467544" y="1597356"/>
            <a:ext cx="8352928" cy="1377272"/>
          </a:xfrm>
        </p:spPr>
        <p:txBody>
          <a:bodyPr>
            <a:noAutofit/>
          </a:bodyPr>
          <a:lstStyle/>
          <a:p>
            <a:pPr marL="0" lvl="2" indent="246888">
              <a:spcBef>
                <a:spcPts val="0"/>
              </a:spcBef>
              <a:buNone/>
            </a:pPr>
            <a:br>
              <a:rPr lang="lt-LT" sz="1600" b="1" dirty="0"/>
            </a:br>
            <a:r>
              <a:rPr lang="lt-LT" sz="2000" b="1" dirty="0"/>
              <a:t>1. Aš planuoju ugdymo(si) veiklas ir mokyklos teritorijoje (lauko klasėje, stadione, sporto aikštyne, pavėsinėje, želdinių teritorijoje, prie tvenkinio, žaidimų aikštelėje).</a:t>
            </a:r>
          </a:p>
          <a:p>
            <a:pPr marL="0" lvl="2" indent="246888">
              <a:spcBef>
                <a:spcPts val="0"/>
              </a:spcBef>
              <a:buNone/>
            </a:pPr>
            <a:endParaRPr lang="lt-LT" sz="1600" b="1" dirty="0"/>
          </a:p>
          <a:p>
            <a:pPr marL="0" lvl="2" indent="246888">
              <a:spcBef>
                <a:spcPts val="0"/>
              </a:spcBef>
              <a:buNone/>
            </a:pPr>
            <a:endParaRPr lang="lt-LT" sz="1600" b="1" dirty="0"/>
          </a:p>
          <a:p>
            <a:pPr marL="0" lvl="2" indent="246888">
              <a:spcBef>
                <a:spcPts val="0"/>
              </a:spcBef>
              <a:buNone/>
            </a:pPr>
            <a:br>
              <a:rPr lang="lt-LT" sz="1600" b="1" dirty="0"/>
            </a:br>
            <a:br>
              <a:rPr lang="lt-LT" sz="1600" b="1" dirty="0"/>
            </a:br>
            <a:br>
              <a:rPr lang="lt-LT" sz="1600" dirty="0"/>
            </a:br>
            <a:endParaRPr lang="lt-LT" sz="1600"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19</a:t>
            </a:fld>
            <a:endParaRPr lang="lt-LT"/>
          </a:p>
        </p:txBody>
      </p:sp>
      <p:pic>
        <p:nvPicPr>
          <p:cNvPr id="1026" name="Picture 2"/>
          <p:cNvPicPr>
            <a:picLocks noChangeAspect="1" noChangeArrowheads="1"/>
          </p:cNvPicPr>
          <p:nvPr/>
        </p:nvPicPr>
        <p:blipFill>
          <a:blip r:embed="rId2"/>
          <a:srcRect/>
          <a:stretch>
            <a:fillRect/>
          </a:stretch>
        </p:blipFill>
        <p:spPr bwMode="auto">
          <a:xfrm>
            <a:off x="971600" y="2882463"/>
            <a:ext cx="7349886" cy="3928669"/>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000100" y="500042"/>
            <a:ext cx="7862150" cy="1143000"/>
          </a:xfrm>
        </p:spPr>
        <p:txBody>
          <a:bodyPr/>
          <a:lstStyle/>
          <a:p>
            <a:pPr algn="ctr"/>
            <a:r>
              <a:rPr lang="lt-LT" b="1" dirty="0">
                <a:latin typeface="+mn-lt"/>
              </a:rPr>
              <a:t>Mokytojų apklausa</a:t>
            </a:r>
            <a:endParaRPr lang="lt-LT" dirty="0">
              <a:latin typeface="+mn-lt"/>
            </a:endParaRPr>
          </a:p>
        </p:txBody>
      </p:sp>
      <p:sp>
        <p:nvSpPr>
          <p:cNvPr id="3" name="Turinio vietos rezervavimo ženklas 2"/>
          <p:cNvSpPr>
            <a:spLocks noGrp="1"/>
          </p:cNvSpPr>
          <p:nvPr>
            <p:ph idx="1"/>
          </p:nvPr>
        </p:nvSpPr>
        <p:spPr>
          <a:xfrm>
            <a:off x="824650" y="1935480"/>
            <a:ext cx="7862150" cy="564826"/>
          </a:xfrm>
        </p:spPr>
        <p:txBody>
          <a:bodyPr>
            <a:normAutofit/>
          </a:bodyPr>
          <a:lstStyle/>
          <a:p>
            <a:pPr>
              <a:buNone/>
            </a:pPr>
            <a:r>
              <a:rPr lang="fi-FI" sz="2000" b="1" dirty="0"/>
              <a:t>2. Vedu pamokas mokyklos teritorijoje.</a:t>
            </a:r>
          </a:p>
          <a:p>
            <a:endParaRPr lang="lt-LT"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20</a:t>
            </a:fld>
            <a:endParaRPr lang="lt-LT"/>
          </a:p>
        </p:txBody>
      </p:sp>
      <p:pic>
        <p:nvPicPr>
          <p:cNvPr id="2050" name="Picture 2"/>
          <p:cNvPicPr>
            <a:picLocks noChangeAspect="1" noChangeArrowheads="1"/>
          </p:cNvPicPr>
          <p:nvPr/>
        </p:nvPicPr>
        <p:blipFill>
          <a:blip r:embed="rId2"/>
          <a:srcRect/>
          <a:stretch>
            <a:fillRect/>
          </a:stretch>
        </p:blipFill>
        <p:spPr bwMode="auto">
          <a:xfrm>
            <a:off x="590898" y="2541131"/>
            <a:ext cx="7714902" cy="4096476"/>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785786" y="807349"/>
            <a:ext cx="7886766" cy="1143000"/>
          </a:xfrm>
        </p:spPr>
        <p:txBody>
          <a:bodyPr/>
          <a:lstStyle/>
          <a:p>
            <a:pPr algn="ctr"/>
            <a:r>
              <a:rPr lang="lt-LT" b="1" dirty="0">
                <a:latin typeface="+mn-lt"/>
              </a:rPr>
              <a:t>Mokytojų apklausa</a:t>
            </a:r>
            <a:endParaRPr lang="lt-LT" dirty="0">
              <a:latin typeface="+mn-lt"/>
            </a:endParaRPr>
          </a:p>
        </p:txBody>
      </p:sp>
      <p:sp>
        <p:nvSpPr>
          <p:cNvPr id="3" name="Turinio vietos rezervavimo ženklas 2"/>
          <p:cNvSpPr>
            <a:spLocks noGrp="1"/>
          </p:cNvSpPr>
          <p:nvPr>
            <p:ph idx="1"/>
          </p:nvPr>
        </p:nvSpPr>
        <p:spPr>
          <a:xfrm>
            <a:off x="611560" y="2005778"/>
            <a:ext cx="8075240" cy="1279206"/>
          </a:xfrm>
        </p:spPr>
        <p:txBody>
          <a:bodyPr>
            <a:normAutofit/>
          </a:bodyPr>
          <a:lstStyle/>
          <a:p>
            <a:pPr marL="0" indent="0">
              <a:buNone/>
            </a:pPr>
            <a:r>
              <a:rPr lang="lt-LT" sz="2000" b="1" dirty="0"/>
              <a:t>3. Mokyklos teritorijoje organizuoju praktinę veiklą, įtvirtinančią pamokoje įgytas teorines žinias.</a:t>
            </a:r>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21</a:t>
            </a:fld>
            <a:endParaRPr lang="lt-LT"/>
          </a:p>
        </p:txBody>
      </p:sp>
      <p:pic>
        <p:nvPicPr>
          <p:cNvPr id="3074" name="Picture 2"/>
          <p:cNvPicPr>
            <a:picLocks noChangeAspect="1" noChangeArrowheads="1"/>
          </p:cNvPicPr>
          <p:nvPr/>
        </p:nvPicPr>
        <p:blipFill>
          <a:blip r:embed="rId2"/>
          <a:srcRect/>
          <a:stretch>
            <a:fillRect/>
          </a:stretch>
        </p:blipFill>
        <p:spPr bwMode="auto">
          <a:xfrm>
            <a:off x="785786" y="2924944"/>
            <a:ext cx="7214492" cy="3816424"/>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824650" y="634821"/>
            <a:ext cx="7862150" cy="1143000"/>
          </a:xfrm>
        </p:spPr>
        <p:txBody>
          <a:bodyPr/>
          <a:lstStyle/>
          <a:p>
            <a:pPr algn="ctr"/>
            <a:r>
              <a:rPr lang="lt-LT" b="1" dirty="0">
                <a:latin typeface="+mn-lt"/>
              </a:rPr>
              <a:t>Mokytojų apklausa</a:t>
            </a:r>
            <a:endParaRPr lang="lt-LT" dirty="0">
              <a:latin typeface="+mn-lt"/>
            </a:endParaRPr>
          </a:p>
        </p:txBody>
      </p:sp>
      <p:sp>
        <p:nvSpPr>
          <p:cNvPr id="3" name="Turinio vietos rezervavimo ženklas 2"/>
          <p:cNvSpPr>
            <a:spLocks noGrp="1"/>
          </p:cNvSpPr>
          <p:nvPr>
            <p:ph idx="1"/>
          </p:nvPr>
        </p:nvSpPr>
        <p:spPr>
          <a:xfrm>
            <a:off x="824650" y="1935480"/>
            <a:ext cx="7319250" cy="993454"/>
          </a:xfrm>
        </p:spPr>
        <p:txBody>
          <a:bodyPr>
            <a:normAutofit fontScale="77500" lnSpcReduction="20000"/>
          </a:bodyPr>
          <a:lstStyle/>
          <a:p>
            <a:pPr>
              <a:buNone/>
            </a:pPr>
            <a:r>
              <a:rPr lang="lt-LT" b="1" dirty="0"/>
              <a:t>4. Vedu pamokas šiose mokyklos teritorijos erdvėse:</a:t>
            </a:r>
          </a:p>
          <a:p>
            <a:pPr marL="0" lvl="2" indent="246888">
              <a:spcBef>
                <a:spcPts val="0"/>
              </a:spcBef>
              <a:buNone/>
            </a:pPr>
            <a:br>
              <a:rPr lang="lt-LT" sz="1600" b="1" dirty="0"/>
            </a:br>
            <a:endParaRPr lang="lt-LT" sz="1600" dirty="0"/>
          </a:p>
          <a:p>
            <a:pPr marL="0" lvl="2" indent="246888">
              <a:spcBef>
                <a:spcPts val="0"/>
              </a:spcBef>
              <a:buNone/>
            </a:pPr>
            <a:br>
              <a:rPr lang="lt-LT" sz="1600" b="1" dirty="0"/>
            </a:br>
            <a:endParaRPr lang="lt-LT" sz="1600"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22</a:t>
            </a:fld>
            <a:endParaRPr lang="lt-LT"/>
          </a:p>
        </p:txBody>
      </p:sp>
      <p:pic>
        <p:nvPicPr>
          <p:cNvPr id="4098" name="Picture 2"/>
          <p:cNvPicPr>
            <a:picLocks noChangeAspect="1" noChangeArrowheads="1"/>
          </p:cNvPicPr>
          <p:nvPr/>
        </p:nvPicPr>
        <p:blipFill>
          <a:blip r:embed="rId2"/>
          <a:srcRect/>
          <a:stretch>
            <a:fillRect/>
          </a:stretch>
        </p:blipFill>
        <p:spPr bwMode="auto">
          <a:xfrm>
            <a:off x="714348" y="2571743"/>
            <a:ext cx="7534814" cy="4149732"/>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876656" y="620688"/>
            <a:ext cx="7862150" cy="1143000"/>
          </a:xfrm>
        </p:spPr>
        <p:txBody>
          <a:bodyPr/>
          <a:lstStyle/>
          <a:p>
            <a:pPr algn="ctr"/>
            <a:r>
              <a:rPr lang="lt-LT" b="1" dirty="0">
                <a:latin typeface="+mn-lt"/>
              </a:rPr>
              <a:t>Mokytojų apklausa</a:t>
            </a:r>
            <a:endParaRPr lang="lt-LT" dirty="0">
              <a:latin typeface="+mn-lt"/>
            </a:endParaRPr>
          </a:p>
        </p:txBody>
      </p:sp>
      <p:sp>
        <p:nvSpPr>
          <p:cNvPr id="3" name="Turinio vietos rezervavimo ženklas 2"/>
          <p:cNvSpPr>
            <a:spLocks noGrp="1"/>
          </p:cNvSpPr>
          <p:nvPr>
            <p:ph idx="1"/>
          </p:nvPr>
        </p:nvSpPr>
        <p:spPr>
          <a:xfrm>
            <a:off x="492923" y="1916832"/>
            <a:ext cx="8067981" cy="1143000"/>
          </a:xfrm>
        </p:spPr>
        <p:txBody>
          <a:bodyPr>
            <a:normAutofit/>
          </a:bodyPr>
          <a:lstStyle/>
          <a:p>
            <a:pPr marL="0" indent="0">
              <a:buNone/>
            </a:pPr>
            <a:r>
              <a:rPr lang="lt-LT" sz="2000" b="1" dirty="0"/>
              <a:t>5. Mokyklos teritorija išnaudojama renginiams, akcijoms, judriosioms pertraukoms ir sveikatos stiprinimui.</a:t>
            </a:r>
          </a:p>
          <a:p>
            <a:endParaRPr lang="lt-LT"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23</a:t>
            </a:fld>
            <a:endParaRPr lang="lt-LT"/>
          </a:p>
        </p:txBody>
      </p:sp>
      <p:pic>
        <p:nvPicPr>
          <p:cNvPr id="5122" name="Picture 2"/>
          <p:cNvPicPr>
            <a:picLocks noChangeAspect="1" noChangeArrowheads="1"/>
          </p:cNvPicPr>
          <p:nvPr/>
        </p:nvPicPr>
        <p:blipFill>
          <a:blip r:embed="rId2"/>
          <a:srcRect/>
          <a:stretch>
            <a:fillRect/>
          </a:stretch>
        </p:blipFill>
        <p:spPr bwMode="auto">
          <a:xfrm>
            <a:off x="618819" y="2928934"/>
            <a:ext cx="7167891" cy="3788386"/>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847841" y="528063"/>
            <a:ext cx="7862150" cy="1143000"/>
          </a:xfrm>
        </p:spPr>
        <p:txBody>
          <a:bodyPr/>
          <a:lstStyle/>
          <a:p>
            <a:pPr algn="ctr"/>
            <a:r>
              <a:rPr lang="lt-LT" b="1" dirty="0">
                <a:latin typeface="+mn-lt"/>
              </a:rPr>
              <a:t>Mokytojų apklausa</a:t>
            </a:r>
            <a:endParaRPr lang="lt-LT" dirty="0">
              <a:latin typeface="+mn-lt"/>
            </a:endParaRPr>
          </a:p>
        </p:txBody>
      </p:sp>
      <p:sp>
        <p:nvSpPr>
          <p:cNvPr id="3" name="Turinio vietos rezervavimo ženklas 2"/>
          <p:cNvSpPr>
            <a:spLocks noGrp="1"/>
          </p:cNvSpPr>
          <p:nvPr>
            <p:ph idx="1"/>
          </p:nvPr>
        </p:nvSpPr>
        <p:spPr>
          <a:xfrm>
            <a:off x="539552" y="1700808"/>
            <a:ext cx="8036946" cy="1143000"/>
          </a:xfrm>
        </p:spPr>
        <p:txBody>
          <a:bodyPr>
            <a:normAutofit fontScale="32500" lnSpcReduction="20000"/>
          </a:bodyPr>
          <a:lstStyle/>
          <a:p>
            <a:pPr marL="0" lvl="2" indent="0">
              <a:buNone/>
            </a:pPr>
            <a:br>
              <a:rPr lang="lt-LT" sz="6200" b="1" dirty="0"/>
            </a:br>
            <a:r>
              <a:rPr lang="lt-LT" sz="6200" b="1" dirty="0"/>
              <a:t>6. Mokyklos teritorijoje esanti lauko klasė pritaikyta skirtingoms ugdymosi veikloms (skirtingų dalykų pamokoms).</a:t>
            </a:r>
            <a:endParaRPr lang="lt-LT" sz="1900" b="1" dirty="0"/>
          </a:p>
          <a:p>
            <a:pPr marL="0" lvl="2" indent="0">
              <a:buNone/>
            </a:pPr>
            <a:br>
              <a:rPr lang="lt-LT" sz="1900" b="1" dirty="0"/>
            </a:br>
            <a:br>
              <a:rPr lang="lt-LT" sz="1900" b="1" dirty="0"/>
            </a:br>
            <a:br>
              <a:rPr lang="lt-LT" sz="1600" dirty="0"/>
            </a:br>
            <a:endParaRPr lang="lt-LT" sz="1600"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24</a:t>
            </a:fld>
            <a:endParaRPr lang="lt-LT"/>
          </a:p>
        </p:txBody>
      </p:sp>
      <p:pic>
        <p:nvPicPr>
          <p:cNvPr id="6146" name="Picture 2"/>
          <p:cNvPicPr>
            <a:picLocks noChangeAspect="1" noChangeArrowheads="1"/>
          </p:cNvPicPr>
          <p:nvPr/>
        </p:nvPicPr>
        <p:blipFill>
          <a:blip r:embed="rId2"/>
          <a:srcRect/>
          <a:stretch>
            <a:fillRect/>
          </a:stretch>
        </p:blipFill>
        <p:spPr bwMode="auto">
          <a:xfrm>
            <a:off x="714348" y="2571744"/>
            <a:ext cx="7391484" cy="4119986"/>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824650" y="476672"/>
            <a:ext cx="7862150" cy="1143000"/>
          </a:xfrm>
        </p:spPr>
        <p:txBody>
          <a:bodyPr/>
          <a:lstStyle/>
          <a:p>
            <a:pPr algn="ctr"/>
            <a:r>
              <a:rPr lang="lt-LT" b="1" dirty="0">
                <a:latin typeface="+mn-lt"/>
              </a:rPr>
              <a:t>Mokytojų apklausa</a:t>
            </a:r>
            <a:endParaRPr lang="lt-LT" dirty="0">
              <a:latin typeface="+mn-lt"/>
            </a:endParaRPr>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25</a:t>
            </a:fld>
            <a:endParaRPr lang="lt-LT"/>
          </a:p>
        </p:txBody>
      </p:sp>
      <p:sp>
        <p:nvSpPr>
          <p:cNvPr id="5" name="Stačiakampis 4"/>
          <p:cNvSpPr/>
          <p:nvPr/>
        </p:nvSpPr>
        <p:spPr>
          <a:xfrm>
            <a:off x="626128" y="1793763"/>
            <a:ext cx="7946400" cy="1323439"/>
          </a:xfrm>
          <a:prstGeom prst="rect">
            <a:avLst/>
          </a:prstGeom>
        </p:spPr>
        <p:txBody>
          <a:bodyPr wrap="square">
            <a:spAutoFit/>
          </a:bodyPr>
          <a:lstStyle/>
          <a:p>
            <a:r>
              <a:rPr lang="lt-LT" sz="2000" b="1" dirty="0"/>
              <a:t>7. Aš išnaudoju mokyklos teritoriją projektinėms veikloms ir integruotoms pamokoms.</a:t>
            </a:r>
          </a:p>
          <a:p>
            <a:pPr marL="0" lvl="2" indent="0">
              <a:buNone/>
            </a:pPr>
            <a:br>
              <a:rPr lang="lt-LT" sz="2000" b="1" dirty="0"/>
            </a:br>
            <a:endParaRPr lang="lt-LT" sz="2000" dirty="0"/>
          </a:p>
        </p:txBody>
      </p:sp>
      <p:pic>
        <p:nvPicPr>
          <p:cNvPr id="7170" name="Picture 2"/>
          <p:cNvPicPr>
            <a:picLocks noChangeAspect="1" noChangeArrowheads="1"/>
          </p:cNvPicPr>
          <p:nvPr/>
        </p:nvPicPr>
        <p:blipFill>
          <a:blip r:embed="rId2"/>
          <a:srcRect/>
          <a:stretch>
            <a:fillRect/>
          </a:stretch>
        </p:blipFill>
        <p:spPr bwMode="auto">
          <a:xfrm>
            <a:off x="824649" y="2667829"/>
            <a:ext cx="7491767" cy="4053645"/>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755576" y="620688"/>
            <a:ext cx="8360032" cy="1143000"/>
          </a:xfrm>
        </p:spPr>
        <p:txBody>
          <a:bodyPr/>
          <a:lstStyle/>
          <a:p>
            <a:pPr algn="ctr"/>
            <a:r>
              <a:rPr lang="lt-LT" b="1" dirty="0">
                <a:latin typeface="+mn-lt"/>
              </a:rPr>
              <a:t>Mokytojų apklausa</a:t>
            </a:r>
            <a:endParaRPr lang="lt-LT" dirty="0">
              <a:latin typeface="+mn-lt"/>
            </a:endParaRPr>
          </a:p>
        </p:txBody>
      </p:sp>
      <p:sp>
        <p:nvSpPr>
          <p:cNvPr id="3" name="Turinio vietos rezervavimo ženklas 2"/>
          <p:cNvSpPr>
            <a:spLocks noGrp="1"/>
          </p:cNvSpPr>
          <p:nvPr>
            <p:ph idx="1"/>
          </p:nvPr>
        </p:nvSpPr>
        <p:spPr>
          <a:xfrm>
            <a:off x="755576" y="2204864"/>
            <a:ext cx="7931224" cy="1009822"/>
          </a:xfrm>
        </p:spPr>
        <p:txBody>
          <a:bodyPr>
            <a:normAutofit fontScale="77500" lnSpcReduction="20000"/>
          </a:bodyPr>
          <a:lstStyle/>
          <a:p>
            <a:pPr marL="0" indent="0">
              <a:buNone/>
            </a:pPr>
            <a:r>
              <a:rPr lang="fi-FI" b="1" dirty="0"/>
              <a:t>8. Ugdomoji veikla mokyklos teritorijoje mokiniams naudinga.</a:t>
            </a:r>
          </a:p>
          <a:p>
            <a:pPr lvl="2" indent="0">
              <a:spcBef>
                <a:spcPts val="0"/>
              </a:spcBef>
              <a:buNone/>
            </a:pPr>
            <a:endParaRPr lang="lt-LT" sz="1600" b="1" dirty="0"/>
          </a:p>
          <a:p>
            <a:pPr marL="0" indent="0">
              <a:spcBef>
                <a:spcPts val="0"/>
              </a:spcBef>
              <a:buNone/>
            </a:pPr>
            <a:br>
              <a:rPr lang="lt-LT" sz="1600" dirty="0"/>
            </a:br>
            <a:endParaRPr lang="lt-LT" sz="1600"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26</a:t>
            </a:fld>
            <a:endParaRPr lang="lt-LT"/>
          </a:p>
        </p:txBody>
      </p:sp>
      <p:pic>
        <p:nvPicPr>
          <p:cNvPr id="8194" name="Picture 2"/>
          <p:cNvPicPr>
            <a:picLocks noChangeAspect="1" noChangeArrowheads="1"/>
          </p:cNvPicPr>
          <p:nvPr/>
        </p:nvPicPr>
        <p:blipFill>
          <a:blip r:embed="rId2"/>
          <a:srcRect/>
          <a:stretch>
            <a:fillRect/>
          </a:stretch>
        </p:blipFill>
        <p:spPr bwMode="auto">
          <a:xfrm>
            <a:off x="971600" y="2754930"/>
            <a:ext cx="7224398" cy="3946821"/>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40925" y="549349"/>
            <a:ext cx="7862150" cy="1143000"/>
          </a:xfrm>
        </p:spPr>
        <p:txBody>
          <a:bodyPr/>
          <a:lstStyle/>
          <a:p>
            <a:pPr algn="ctr"/>
            <a:r>
              <a:rPr lang="lt-LT" b="1" dirty="0">
                <a:latin typeface="+mn-lt"/>
              </a:rPr>
              <a:t>Mokytojų apklausa</a:t>
            </a:r>
            <a:endParaRPr lang="lt-LT" dirty="0">
              <a:latin typeface="+mn-lt"/>
            </a:endParaRPr>
          </a:p>
        </p:txBody>
      </p:sp>
      <p:sp>
        <p:nvSpPr>
          <p:cNvPr id="3" name="Turinio vietos rezervavimo ženklas 2"/>
          <p:cNvSpPr>
            <a:spLocks noGrp="1"/>
          </p:cNvSpPr>
          <p:nvPr>
            <p:ph idx="1"/>
          </p:nvPr>
        </p:nvSpPr>
        <p:spPr>
          <a:xfrm>
            <a:off x="538898" y="2071678"/>
            <a:ext cx="7862150" cy="997282"/>
          </a:xfrm>
        </p:spPr>
        <p:txBody>
          <a:bodyPr>
            <a:normAutofit fontScale="62500" lnSpcReduction="20000"/>
          </a:bodyPr>
          <a:lstStyle/>
          <a:p>
            <a:pPr marL="0" indent="0">
              <a:buNone/>
            </a:pPr>
            <a:r>
              <a:rPr lang="lt-LT" sz="3200" b="1" dirty="0"/>
              <a:t>9. Ugdomoji veikla mokyklos teritorijoje mokiniams patinka.</a:t>
            </a:r>
          </a:p>
          <a:p>
            <a:pPr indent="0">
              <a:spcBef>
                <a:spcPts val="0"/>
              </a:spcBef>
              <a:buNone/>
            </a:pPr>
            <a:endParaRPr lang="lt-LT" sz="1600" b="1" dirty="0"/>
          </a:p>
          <a:p>
            <a:pPr marL="0" lvl="2" indent="0">
              <a:spcBef>
                <a:spcPts val="0"/>
              </a:spcBef>
              <a:buNone/>
            </a:pPr>
            <a:br>
              <a:rPr lang="lt-LT" sz="1600" b="1" dirty="0"/>
            </a:br>
            <a:endParaRPr lang="lt-LT"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27</a:t>
            </a:fld>
            <a:endParaRPr lang="lt-LT"/>
          </a:p>
        </p:txBody>
      </p:sp>
      <p:pic>
        <p:nvPicPr>
          <p:cNvPr id="9218" name="Picture 2"/>
          <p:cNvPicPr>
            <a:picLocks noChangeAspect="1" noChangeArrowheads="1"/>
          </p:cNvPicPr>
          <p:nvPr/>
        </p:nvPicPr>
        <p:blipFill>
          <a:blip r:embed="rId2"/>
          <a:srcRect/>
          <a:stretch>
            <a:fillRect/>
          </a:stretch>
        </p:blipFill>
        <p:spPr bwMode="auto">
          <a:xfrm>
            <a:off x="971600" y="2444432"/>
            <a:ext cx="7305826" cy="4413568"/>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00034" y="767822"/>
            <a:ext cx="8405724" cy="1143000"/>
          </a:xfrm>
        </p:spPr>
        <p:txBody>
          <a:bodyPr/>
          <a:lstStyle/>
          <a:p>
            <a:pPr algn="ctr"/>
            <a:r>
              <a:rPr lang="lt-LT" b="1" dirty="0">
                <a:latin typeface="+mn-lt"/>
              </a:rPr>
              <a:t>Mokytojų apklausa</a:t>
            </a:r>
            <a:endParaRPr lang="lt-LT" dirty="0">
              <a:latin typeface="+mn-lt"/>
            </a:endParaRPr>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28</a:t>
            </a:fld>
            <a:endParaRPr lang="lt-LT"/>
          </a:p>
        </p:txBody>
      </p:sp>
      <p:sp>
        <p:nvSpPr>
          <p:cNvPr id="5" name="Stačiakampis 4"/>
          <p:cNvSpPr/>
          <p:nvPr/>
        </p:nvSpPr>
        <p:spPr>
          <a:xfrm>
            <a:off x="755576" y="2202595"/>
            <a:ext cx="7358114" cy="707886"/>
          </a:xfrm>
          <a:prstGeom prst="rect">
            <a:avLst/>
          </a:prstGeom>
        </p:spPr>
        <p:txBody>
          <a:bodyPr wrap="square">
            <a:spAutoFit/>
          </a:bodyPr>
          <a:lstStyle/>
          <a:p>
            <a:r>
              <a:rPr lang="lt-LT" sz="2000" b="1" dirty="0"/>
              <a:t>10. Pasiūlyk, kaip būtų galima mokyklos teritoriją dar geriau išnaudoti ugdymui(si).</a:t>
            </a:r>
          </a:p>
        </p:txBody>
      </p:sp>
      <p:sp>
        <p:nvSpPr>
          <p:cNvPr id="6" name="TextBox 5"/>
          <p:cNvSpPr txBox="1"/>
          <p:nvPr/>
        </p:nvSpPr>
        <p:spPr>
          <a:xfrm>
            <a:off x="500034" y="3117054"/>
            <a:ext cx="8143932" cy="3754874"/>
          </a:xfrm>
          <a:prstGeom prst="rect">
            <a:avLst/>
          </a:prstGeom>
          <a:noFill/>
        </p:spPr>
        <p:txBody>
          <a:bodyPr wrap="square" rtlCol="0">
            <a:spAutoFit/>
          </a:bodyPr>
          <a:lstStyle/>
          <a:p>
            <a:pPr marL="285750" indent="-285750">
              <a:buFont typeface="Wingdings" panose="05000000000000000000" pitchFamily="2" charset="2"/>
              <a:buChar char="ü"/>
            </a:pPr>
            <a:r>
              <a:rPr lang="lt-LT" sz="2000" dirty="0"/>
              <a:t>Lauko klasėje reikalingas stalas pasidėti sąsiuviniams, kad būtų galima rašyti.</a:t>
            </a:r>
          </a:p>
          <a:p>
            <a:pPr marL="285750" indent="-285750">
              <a:buFont typeface="Wingdings" panose="05000000000000000000" pitchFamily="2" charset="2"/>
              <a:buChar char="ü"/>
            </a:pPr>
            <a:r>
              <a:rPr lang="lt-LT" sz="2000" dirty="0"/>
              <a:t>Pritaikyti šokių pamokoms.</a:t>
            </a:r>
          </a:p>
          <a:p>
            <a:pPr marL="285750" indent="-285750">
              <a:buFont typeface="Wingdings" panose="05000000000000000000" pitchFamily="2" charset="2"/>
              <a:buChar char="ü"/>
            </a:pPr>
            <a:r>
              <a:rPr lang="lt-LT" sz="2000" dirty="0"/>
              <a:t>Įrengti edukacinę aikštelę ikimokyklinės grupės ugdytiniams.</a:t>
            </a:r>
          </a:p>
          <a:p>
            <a:pPr marL="285750" indent="-285750">
              <a:buFont typeface="Wingdings" panose="05000000000000000000" pitchFamily="2" charset="2"/>
              <a:buChar char="ü"/>
            </a:pPr>
            <a:r>
              <a:rPr lang="lt-LT" sz="2000" dirty="0"/>
              <a:t>Daugiau vesti integruotų dalykų pamokų. </a:t>
            </a:r>
          </a:p>
          <a:p>
            <a:pPr marL="285750" indent="-285750">
              <a:buFont typeface="Wingdings" panose="05000000000000000000" pitchFamily="2" charset="2"/>
              <a:buChar char="ü"/>
            </a:pPr>
            <a:r>
              <a:rPr lang="lt-LT" sz="2000" dirty="0"/>
              <a:t>Įrengti smėlio dėžę.</a:t>
            </a:r>
          </a:p>
          <a:p>
            <a:pPr marL="285750" indent="-285750">
              <a:buFont typeface="Wingdings" panose="05000000000000000000" pitchFamily="2" charset="2"/>
              <a:buChar char="ü"/>
            </a:pPr>
            <a:r>
              <a:rPr lang="lt-LT" sz="2000" dirty="0"/>
              <a:t>Pagal galimybes įrengti „Vabalų viešbutį“. Būtų smagu turėti ir pojūčių taką.</a:t>
            </a:r>
          </a:p>
          <a:p>
            <a:pPr marL="285750" indent="-285750">
              <a:buFont typeface="Wingdings" panose="05000000000000000000" pitchFamily="2" charset="2"/>
              <a:buChar char="ü"/>
            </a:pPr>
            <a:r>
              <a:rPr lang="lt-LT" sz="2000" dirty="0"/>
              <a:t>Mokyklos teritoriją išnaudoti susitikimams (su kt. mokyklų mokiniais, studentais, įvairių profesijų specialistais, </a:t>
            </a:r>
            <a:r>
              <a:rPr lang="lt-LT" sz="2000" dirty="0" err="1"/>
              <a:t>edukatoriais</a:t>
            </a:r>
            <a:r>
              <a:rPr lang="lt-LT" sz="2000" dirty="0"/>
              <a:t>, fotografais, gamtininkais, sportininkais ir pan.)</a:t>
            </a:r>
          </a:p>
          <a:p>
            <a:pPr marL="285750" indent="-285750"/>
            <a:endParaRPr lang="lt-LT"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71388" y="587284"/>
            <a:ext cx="8229600" cy="1143000"/>
          </a:xfrm>
        </p:spPr>
        <p:txBody>
          <a:bodyPr>
            <a:normAutofit/>
          </a:bodyPr>
          <a:lstStyle/>
          <a:p>
            <a:pPr algn="ctr"/>
            <a:r>
              <a:rPr lang="lt-LT" b="1" dirty="0">
                <a:latin typeface="+mn-lt"/>
              </a:rPr>
              <a:t>Mokytojų apklausa</a:t>
            </a:r>
            <a:endParaRPr lang="lt-LT" dirty="0">
              <a:latin typeface="+mn-lt"/>
            </a:endParaRPr>
          </a:p>
        </p:txBody>
      </p:sp>
      <p:sp>
        <p:nvSpPr>
          <p:cNvPr id="3" name="Turinio vietos rezervavimo ženklas 2"/>
          <p:cNvSpPr>
            <a:spLocks noGrp="1"/>
          </p:cNvSpPr>
          <p:nvPr>
            <p:ph idx="1"/>
          </p:nvPr>
        </p:nvSpPr>
        <p:spPr>
          <a:xfrm>
            <a:off x="471430" y="3193590"/>
            <a:ext cx="8258204" cy="3188994"/>
          </a:xfrm>
        </p:spPr>
        <p:txBody>
          <a:bodyPr>
            <a:normAutofit/>
          </a:bodyPr>
          <a:lstStyle/>
          <a:p>
            <a:pPr>
              <a:buClrTx/>
              <a:buFont typeface="Wingdings" panose="05000000000000000000" pitchFamily="2" charset="2"/>
              <a:buChar char="ü"/>
            </a:pPr>
            <a:r>
              <a:rPr lang="lt-LT" sz="2000" dirty="0"/>
              <a:t>Lauko klasei reikėtų suolų, kėdžių, stalų, lentos, kad būtų patogiau rašyti.</a:t>
            </a:r>
          </a:p>
          <a:p>
            <a:pPr>
              <a:buClrTx/>
              <a:buFont typeface="Wingdings" panose="05000000000000000000" pitchFamily="2" charset="2"/>
              <a:buChar char="ü"/>
            </a:pPr>
            <a:r>
              <a:rPr lang="lt-LT" sz="2000" dirty="0"/>
              <a:t>Galima pravesti orientavimosi mokymus.</a:t>
            </a:r>
          </a:p>
          <a:p>
            <a:pPr>
              <a:buClrTx/>
              <a:buFont typeface="Wingdings" panose="05000000000000000000" pitchFamily="2" charset="2"/>
              <a:buChar char="ü"/>
            </a:pPr>
            <a:r>
              <a:rPr lang="lt-LT" sz="2000" dirty="0"/>
              <a:t>Galima būtų įkurti šias erdves: ,,Judriųjų žaidimų erdvę", ,,Lauko biblioteką", ,,Meteorologinę erdvę", ,,Lauko šaškes“.</a:t>
            </a:r>
          </a:p>
          <a:p>
            <a:pPr>
              <a:buClrTx/>
              <a:buFont typeface="Wingdings" panose="05000000000000000000" pitchFamily="2" charset="2"/>
              <a:buChar char="ü"/>
            </a:pPr>
            <a:r>
              <a:rPr lang="lt-LT" sz="2000" dirty="0"/>
              <a:t>Įrengti didesnę ir patogesnę lauko klasę.</a:t>
            </a:r>
          </a:p>
          <a:p>
            <a:pPr>
              <a:buClrTx/>
              <a:buFont typeface="Wingdings" panose="05000000000000000000" pitchFamily="2" charset="2"/>
              <a:buChar char="ü"/>
            </a:pPr>
            <a:r>
              <a:rPr lang="lt-LT" sz="2000" dirty="0"/>
              <a:t>Pritaikyti lauko klasę įvairesnėms ugdymosi veikloms, teritorijoje įrengti bandomąjį šiltnamį ir daržą.</a:t>
            </a:r>
          </a:p>
          <a:p>
            <a:pPr>
              <a:buNone/>
            </a:pPr>
            <a:endParaRPr lang="lt-LT"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29</a:t>
            </a:fld>
            <a:endParaRPr lang="lt-LT"/>
          </a:p>
        </p:txBody>
      </p:sp>
      <p:sp>
        <p:nvSpPr>
          <p:cNvPr id="5" name="Stačiakampis 4"/>
          <p:cNvSpPr/>
          <p:nvPr/>
        </p:nvSpPr>
        <p:spPr>
          <a:xfrm>
            <a:off x="495364" y="2146813"/>
            <a:ext cx="8215370" cy="707886"/>
          </a:xfrm>
          <a:prstGeom prst="rect">
            <a:avLst/>
          </a:prstGeom>
        </p:spPr>
        <p:txBody>
          <a:bodyPr wrap="square">
            <a:spAutoFit/>
          </a:bodyPr>
          <a:lstStyle/>
          <a:p>
            <a:r>
              <a:rPr lang="lt-LT" sz="2000" b="1" dirty="0"/>
              <a:t>10. Pasiūlyk, kaip būtų galima mokyklos teritoriją dar geriau išnaudoti ugdymui(si).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17982" y="692696"/>
            <a:ext cx="7862150" cy="1143000"/>
          </a:xfrm>
        </p:spPr>
        <p:txBody>
          <a:bodyPr/>
          <a:lstStyle/>
          <a:p>
            <a:pPr algn="ctr"/>
            <a:r>
              <a:rPr lang="lt-LT" b="1" dirty="0">
                <a:latin typeface="+mn-lt"/>
              </a:rPr>
              <a:t>Mokytojų apklausa</a:t>
            </a:r>
            <a:endParaRPr lang="lt-LT" dirty="0">
              <a:latin typeface="+mn-lt"/>
            </a:endParaRPr>
          </a:p>
        </p:txBody>
      </p:sp>
      <p:sp>
        <p:nvSpPr>
          <p:cNvPr id="3" name="Turinio vietos rezervavimo ženklas 2"/>
          <p:cNvSpPr>
            <a:spLocks noGrp="1"/>
          </p:cNvSpPr>
          <p:nvPr>
            <p:ph idx="1"/>
          </p:nvPr>
        </p:nvSpPr>
        <p:spPr>
          <a:xfrm>
            <a:off x="493318" y="1835696"/>
            <a:ext cx="7472386" cy="1350644"/>
          </a:xfrm>
        </p:spPr>
        <p:txBody>
          <a:bodyPr>
            <a:normAutofit/>
          </a:bodyPr>
          <a:lstStyle/>
          <a:p>
            <a:pPr marL="0" indent="0">
              <a:spcBef>
                <a:spcPts val="0"/>
              </a:spcBef>
              <a:buNone/>
            </a:pPr>
            <a:endParaRPr lang="lt-LT" sz="1600" b="1" dirty="0"/>
          </a:p>
          <a:p>
            <a:pPr>
              <a:buNone/>
            </a:pPr>
            <a:r>
              <a:rPr lang="lt-LT" sz="2000" b="1" dirty="0"/>
              <a:t>11. Ar Jūs organizuojate ugdymą kitose edukacinėse erdvėse?</a:t>
            </a:r>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30</a:t>
            </a:fld>
            <a:endParaRPr lang="lt-LT"/>
          </a:p>
        </p:txBody>
      </p:sp>
      <p:pic>
        <p:nvPicPr>
          <p:cNvPr id="10242" name="Picture 2"/>
          <p:cNvPicPr>
            <a:picLocks noChangeAspect="1" noChangeArrowheads="1"/>
          </p:cNvPicPr>
          <p:nvPr/>
        </p:nvPicPr>
        <p:blipFill>
          <a:blip r:embed="rId2"/>
          <a:srcRect/>
          <a:stretch>
            <a:fillRect/>
          </a:stretch>
        </p:blipFill>
        <p:spPr bwMode="auto">
          <a:xfrm>
            <a:off x="683568" y="2786058"/>
            <a:ext cx="7141214" cy="4000091"/>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859124" y="548680"/>
            <a:ext cx="8174606" cy="1143000"/>
          </a:xfrm>
        </p:spPr>
        <p:txBody>
          <a:bodyPr/>
          <a:lstStyle/>
          <a:p>
            <a:pPr algn="ctr"/>
            <a:r>
              <a:rPr lang="lt-LT" b="1" dirty="0">
                <a:latin typeface="+mn-lt"/>
              </a:rPr>
              <a:t>Mokytojų apklausa</a:t>
            </a:r>
            <a:endParaRPr lang="lt-LT" dirty="0">
              <a:latin typeface="+mn-lt"/>
            </a:endParaRPr>
          </a:p>
        </p:txBody>
      </p:sp>
      <p:sp>
        <p:nvSpPr>
          <p:cNvPr id="3" name="Turinio vietos rezervavimo ženklas 2"/>
          <p:cNvSpPr>
            <a:spLocks noGrp="1"/>
          </p:cNvSpPr>
          <p:nvPr>
            <p:ph idx="1"/>
          </p:nvPr>
        </p:nvSpPr>
        <p:spPr>
          <a:xfrm>
            <a:off x="461878" y="1524408"/>
            <a:ext cx="8142570" cy="1400536"/>
          </a:xfrm>
        </p:spPr>
        <p:txBody>
          <a:bodyPr>
            <a:normAutofit/>
          </a:bodyPr>
          <a:lstStyle/>
          <a:p>
            <a:pPr marL="0" indent="0">
              <a:spcBef>
                <a:spcPts val="0"/>
              </a:spcBef>
              <a:buNone/>
            </a:pPr>
            <a:endParaRPr lang="lt-LT" sz="1600" b="1" dirty="0"/>
          </a:p>
          <a:p>
            <a:pPr>
              <a:buNone/>
            </a:pPr>
            <a:r>
              <a:rPr lang="lt-LT" sz="2000" b="1" dirty="0"/>
              <a:t>12. Kaip dažnai organizuojate edukacines išvykas?</a:t>
            </a:r>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31</a:t>
            </a:fld>
            <a:endParaRPr lang="lt-LT"/>
          </a:p>
        </p:txBody>
      </p:sp>
      <p:pic>
        <p:nvPicPr>
          <p:cNvPr id="11266" name="Picture 2"/>
          <p:cNvPicPr>
            <a:picLocks noChangeAspect="1" noChangeArrowheads="1"/>
          </p:cNvPicPr>
          <p:nvPr/>
        </p:nvPicPr>
        <p:blipFill>
          <a:blip r:embed="rId2"/>
          <a:srcRect/>
          <a:stretch>
            <a:fillRect/>
          </a:stretch>
        </p:blipFill>
        <p:spPr bwMode="auto">
          <a:xfrm>
            <a:off x="426034" y="2667408"/>
            <a:ext cx="8288123" cy="4054066"/>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021106" y="548680"/>
            <a:ext cx="7884652" cy="1143000"/>
          </a:xfrm>
        </p:spPr>
        <p:txBody>
          <a:bodyPr/>
          <a:lstStyle/>
          <a:p>
            <a:pPr algn="ctr"/>
            <a:r>
              <a:rPr lang="lt-LT" b="1" dirty="0">
                <a:latin typeface="+mn-lt"/>
              </a:rPr>
              <a:t>Mokytojų apklausa</a:t>
            </a:r>
            <a:endParaRPr lang="lt-LT" dirty="0">
              <a:latin typeface="+mn-lt"/>
            </a:endParaRPr>
          </a:p>
        </p:txBody>
      </p:sp>
      <p:sp>
        <p:nvSpPr>
          <p:cNvPr id="3" name="Turinio vietos rezervavimo ženklas 2"/>
          <p:cNvSpPr>
            <a:spLocks noGrp="1"/>
          </p:cNvSpPr>
          <p:nvPr>
            <p:ph idx="1"/>
          </p:nvPr>
        </p:nvSpPr>
        <p:spPr>
          <a:xfrm>
            <a:off x="755576" y="1500174"/>
            <a:ext cx="7574034" cy="993454"/>
          </a:xfrm>
        </p:spPr>
        <p:txBody>
          <a:bodyPr>
            <a:normAutofit/>
          </a:bodyPr>
          <a:lstStyle/>
          <a:p>
            <a:pPr marL="0" indent="0">
              <a:spcBef>
                <a:spcPts val="0"/>
              </a:spcBef>
              <a:buNone/>
            </a:pPr>
            <a:endParaRPr lang="lt-LT" sz="1600" b="1" dirty="0"/>
          </a:p>
          <a:p>
            <a:pPr>
              <a:buNone/>
            </a:pPr>
            <a:r>
              <a:rPr lang="lt-LT" sz="2000" b="1" dirty="0"/>
              <a:t>13. Edukacinės išvykos vyksta:</a:t>
            </a:r>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32</a:t>
            </a:fld>
            <a:endParaRPr lang="lt-LT"/>
          </a:p>
        </p:txBody>
      </p:sp>
      <p:pic>
        <p:nvPicPr>
          <p:cNvPr id="12290" name="Picture 2"/>
          <p:cNvPicPr>
            <a:picLocks noChangeAspect="1" noChangeArrowheads="1"/>
          </p:cNvPicPr>
          <p:nvPr/>
        </p:nvPicPr>
        <p:blipFill>
          <a:blip r:embed="rId2"/>
          <a:srcRect/>
          <a:stretch>
            <a:fillRect/>
          </a:stretch>
        </p:blipFill>
        <p:spPr bwMode="auto">
          <a:xfrm>
            <a:off x="644339" y="2465095"/>
            <a:ext cx="8261419" cy="4300587"/>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83568" y="492899"/>
            <a:ext cx="8430614" cy="1143000"/>
          </a:xfrm>
        </p:spPr>
        <p:txBody>
          <a:bodyPr/>
          <a:lstStyle/>
          <a:p>
            <a:pPr algn="ctr"/>
            <a:r>
              <a:rPr lang="lt-LT" b="1" dirty="0">
                <a:latin typeface="+mn-lt"/>
              </a:rPr>
              <a:t>Mokytojų apklausa</a:t>
            </a:r>
            <a:endParaRPr lang="lt-LT" dirty="0">
              <a:latin typeface="+mn-lt"/>
            </a:endParaRPr>
          </a:p>
        </p:txBody>
      </p:sp>
      <p:sp>
        <p:nvSpPr>
          <p:cNvPr id="3" name="Turinio vietos rezervavimo ženklas 2"/>
          <p:cNvSpPr>
            <a:spLocks noGrp="1"/>
          </p:cNvSpPr>
          <p:nvPr>
            <p:ph idx="1"/>
          </p:nvPr>
        </p:nvSpPr>
        <p:spPr>
          <a:xfrm>
            <a:off x="683568" y="1628800"/>
            <a:ext cx="7574604" cy="1207768"/>
          </a:xfrm>
        </p:spPr>
        <p:txBody>
          <a:bodyPr>
            <a:normAutofit fontScale="77500" lnSpcReduction="20000"/>
          </a:bodyPr>
          <a:lstStyle/>
          <a:p>
            <a:pPr marL="0" indent="0">
              <a:spcBef>
                <a:spcPts val="0"/>
              </a:spcBef>
              <a:buNone/>
            </a:pPr>
            <a:endParaRPr lang="lt-LT" sz="1600" b="1" dirty="0"/>
          </a:p>
          <a:p>
            <a:pPr>
              <a:buNone/>
            </a:pPr>
            <a:r>
              <a:rPr lang="lt-LT" b="1" dirty="0"/>
              <a:t>14. Edukaciniai užsiėmimai mokiniams kitose erdvėse yra naudingi.</a:t>
            </a:r>
            <a:br>
              <a:rPr lang="lt-LT" dirty="0"/>
            </a:br>
            <a:br>
              <a:rPr lang="lt-LT" sz="2800" b="1" dirty="0"/>
            </a:br>
            <a:endParaRPr lang="lt-LT" sz="1600"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33</a:t>
            </a:fld>
            <a:endParaRPr lang="lt-LT"/>
          </a:p>
        </p:txBody>
      </p:sp>
      <p:pic>
        <p:nvPicPr>
          <p:cNvPr id="13314" name="Picture 2"/>
          <p:cNvPicPr>
            <a:picLocks noChangeAspect="1" noChangeArrowheads="1"/>
          </p:cNvPicPr>
          <p:nvPr/>
        </p:nvPicPr>
        <p:blipFill>
          <a:blip r:embed="rId2"/>
          <a:srcRect/>
          <a:stretch>
            <a:fillRect/>
          </a:stretch>
        </p:blipFill>
        <p:spPr bwMode="auto">
          <a:xfrm>
            <a:off x="683568" y="2517566"/>
            <a:ext cx="7446668" cy="4203909"/>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973402" y="642926"/>
            <a:ext cx="8004364" cy="1143000"/>
          </a:xfrm>
        </p:spPr>
        <p:txBody>
          <a:bodyPr/>
          <a:lstStyle/>
          <a:p>
            <a:pPr algn="ctr"/>
            <a:r>
              <a:rPr lang="lt-LT" b="1" dirty="0">
                <a:latin typeface="+mn-lt"/>
              </a:rPr>
              <a:t>Mokytojų apklausa</a:t>
            </a:r>
            <a:endParaRPr lang="lt-LT" dirty="0">
              <a:latin typeface="+mn-lt"/>
            </a:endParaRPr>
          </a:p>
        </p:txBody>
      </p:sp>
      <p:sp>
        <p:nvSpPr>
          <p:cNvPr id="3" name="Turinio vietos rezervavimo ženklas 2"/>
          <p:cNvSpPr>
            <a:spLocks noGrp="1"/>
          </p:cNvSpPr>
          <p:nvPr>
            <p:ph idx="1"/>
          </p:nvPr>
        </p:nvSpPr>
        <p:spPr>
          <a:xfrm>
            <a:off x="528076" y="1785926"/>
            <a:ext cx="8004364" cy="778978"/>
          </a:xfrm>
        </p:spPr>
        <p:txBody>
          <a:bodyPr>
            <a:noAutofit/>
          </a:bodyPr>
          <a:lstStyle/>
          <a:p>
            <a:pPr>
              <a:buNone/>
            </a:pPr>
            <a:r>
              <a:rPr lang="lt-LT" sz="2000" b="1" dirty="0"/>
              <a:t>15. Mokymasis be sienų suteikia mokiniams emocinio džiaugsmo.</a:t>
            </a:r>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34</a:t>
            </a:fld>
            <a:endParaRPr lang="lt-LT"/>
          </a:p>
        </p:txBody>
      </p:sp>
      <p:pic>
        <p:nvPicPr>
          <p:cNvPr id="14338" name="Picture 2"/>
          <p:cNvPicPr>
            <a:picLocks noChangeAspect="1" noChangeArrowheads="1"/>
          </p:cNvPicPr>
          <p:nvPr/>
        </p:nvPicPr>
        <p:blipFill>
          <a:blip r:embed="rId2"/>
          <a:srcRect/>
          <a:stretch>
            <a:fillRect/>
          </a:stretch>
        </p:blipFill>
        <p:spPr bwMode="auto">
          <a:xfrm>
            <a:off x="785786" y="2555148"/>
            <a:ext cx="7830138" cy="4166327"/>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743220" y="372949"/>
            <a:ext cx="8034096" cy="1143000"/>
          </a:xfrm>
        </p:spPr>
        <p:txBody>
          <a:bodyPr/>
          <a:lstStyle/>
          <a:p>
            <a:pPr algn="ctr"/>
            <a:r>
              <a:rPr lang="lt-LT" b="1" dirty="0">
                <a:latin typeface="+mn-lt"/>
              </a:rPr>
              <a:t>Mokytojų apklausa</a:t>
            </a:r>
            <a:endParaRPr lang="lt-LT" dirty="0">
              <a:latin typeface="+mn-lt"/>
            </a:endParaRPr>
          </a:p>
        </p:txBody>
      </p:sp>
      <p:sp>
        <p:nvSpPr>
          <p:cNvPr id="3" name="Turinio vietos rezervavimo ženklas 2"/>
          <p:cNvSpPr>
            <a:spLocks noGrp="1"/>
          </p:cNvSpPr>
          <p:nvPr>
            <p:ph idx="1"/>
          </p:nvPr>
        </p:nvSpPr>
        <p:spPr>
          <a:xfrm>
            <a:off x="566392" y="1741610"/>
            <a:ext cx="7472386" cy="707702"/>
          </a:xfrm>
        </p:spPr>
        <p:txBody>
          <a:bodyPr>
            <a:normAutofit/>
          </a:bodyPr>
          <a:lstStyle/>
          <a:p>
            <a:pPr>
              <a:buNone/>
            </a:pPr>
            <a:r>
              <a:rPr lang="lt-LT" sz="2000" b="1" dirty="0"/>
              <a:t>16. Kas dažniausiai organizuoja edukacines išvykas?</a:t>
            </a:r>
          </a:p>
          <a:p>
            <a:endParaRPr lang="lt-LT" sz="1600"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35</a:t>
            </a:fld>
            <a:endParaRPr lang="lt-LT"/>
          </a:p>
        </p:txBody>
      </p:sp>
      <p:pic>
        <p:nvPicPr>
          <p:cNvPr id="15362" name="Picture 2"/>
          <p:cNvPicPr>
            <a:picLocks noChangeAspect="1" noChangeArrowheads="1"/>
          </p:cNvPicPr>
          <p:nvPr/>
        </p:nvPicPr>
        <p:blipFill>
          <a:blip r:embed="rId2"/>
          <a:srcRect/>
          <a:stretch>
            <a:fillRect/>
          </a:stretch>
        </p:blipFill>
        <p:spPr bwMode="auto">
          <a:xfrm>
            <a:off x="566392" y="2433288"/>
            <a:ext cx="8387752" cy="4326476"/>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40925" y="726492"/>
            <a:ext cx="7862150" cy="1143000"/>
          </a:xfrm>
        </p:spPr>
        <p:txBody>
          <a:bodyPr/>
          <a:lstStyle/>
          <a:p>
            <a:pPr algn="ctr"/>
            <a:r>
              <a:rPr lang="lt-LT" b="1" dirty="0">
                <a:latin typeface="+mn-lt"/>
              </a:rPr>
              <a:t>Mokytojų apklausa</a:t>
            </a:r>
            <a:endParaRPr lang="lt-LT" dirty="0">
              <a:latin typeface="+mn-lt"/>
            </a:endParaRPr>
          </a:p>
        </p:txBody>
      </p:sp>
      <p:sp>
        <p:nvSpPr>
          <p:cNvPr id="3" name="Turinio vietos rezervavimo ženklas 2"/>
          <p:cNvSpPr>
            <a:spLocks noGrp="1"/>
          </p:cNvSpPr>
          <p:nvPr>
            <p:ph idx="1"/>
          </p:nvPr>
        </p:nvSpPr>
        <p:spPr>
          <a:xfrm>
            <a:off x="467544" y="1988840"/>
            <a:ext cx="8219256" cy="1143000"/>
          </a:xfrm>
        </p:spPr>
        <p:txBody>
          <a:bodyPr>
            <a:normAutofit/>
          </a:bodyPr>
          <a:lstStyle/>
          <a:p>
            <a:pPr>
              <a:buNone/>
            </a:pPr>
            <a:r>
              <a:rPr lang="lt-LT" sz="2000" b="1" dirty="0"/>
              <a:t>17. Mokytojai analizuoja ir aptaria mokinių mokymosi už mokyklos ribų poveikį bei ieško naujų galimybių.</a:t>
            </a:r>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36</a:t>
            </a:fld>
            <a:endParaRPr lang="lt-LT"/>
          </a:p>
        </p:txBody>
      </p:sp>
      <p:pic>
        <p:nvPicPr>
          <p:cNvPr id="16386" name="Picture 2"/>
          <p:cNvPicPr>
            <a:picLocks noChangeAspect="1" noChangeArrowheads="1"/>
          </p:cNvPicPr>
          <p:nvPr/>
        </p:nvPicPr>
        <p:blipFill>
          <a:blip r:embed="rId2"/>
          <a:srcRect/>
          <a:stretch>
            <a:fillRect/>
          </a:stretch>
        </p:blipFill>
        <p:spPr bwMode="auto">
          <a:xfrm>
            <a:off x="829312" y="2893143"/>
            <a:ext cx="7485376" cy="3964857"/>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95536" y="452768"/>
            <a:ext cx="8250120" cy="1143000"/>
          </a:xfrm>
        </p:spPr>
        <p:txBody>
          <a:bodyPr/>
          <a:lstStyle/>
          <a:p>
            <a:pPr algn="ctr"/>
            <a:r>
              <a:rPr lang="lt-LT" b="1" dirty="0">
                <a:latin typeface="+mn-lt"/>
              </a:rPr>
              <a:t>Mokinių apklausa</a:t>
            </a:r>
            <a:endParaRPr lang="lt-LT" dirty="0">
              <a:latin typeface="+mn-lt"/>
            </a:endParaRPr>
          </a:p>
        </p:txBody>
      </p:sp>
      <p:sp>
        <p:nvSpPr>
          <p:cNvPr id="3" name="Turinio vietos rezervavimo ženklas 2"/>
          <p:cNvSpPr>
            <a:spLocks noGrp="1"/>
          </p:cNvSpPr>
          <p:nvPr>
            <p:ph idx="1"/>
          </p:nvPr>
        </p:nvSpPr>
        <p:spPr>
          <a:xfrm>
            <a:off x="395536" y="1628800"/>
            <a:ext cx="8291264" cy="1143000"/>
          </a:xfrm>
        </p:spPr>
        <p:txBody>
          <a:bodyPr>
            <a:normAutofit fontScale="25000" lnSpcReduction="20000"/>
          </a:bodyPr>
          <a:lstStyle/>
          <a:p>
            <a:pPr marL="0" indent="0">
              <a:spcBef>
                <a:spcPts val="0"/>
              </a:spcBef>
              <a:buNone/>
            </a:pPr>
            <a:r>
              <a:rPr lang="lt-LT" sz="8000" b="1" dirty="0"/>
              <a:t>1. Mokytojai aptaria su mokiniais planuojamas ugdymo(si) veiklas mokyklos teritorijoje (lauko klasėje, stadione, sporto aikštyne, pavėsinėje, želdinių teritorijoje, prie tvenkinio, žaidimų aikštelėje).</a:t>
            </a:r>
          </a:p>
          <a:p>
            <a:pPr marL="0" indent="0">
              <a:spcBef>
                <a:spcPts val="0"/>
              </a:spcBef>
              <a:buNone/>
            </a:pPr>
            <a:endParaRPr lang="lt-LT" sz="4400" b="1" dirty="0"/>
          </a:p>
          <a:p>
            <a:pPr marL="0" indent="0">
              <a:spcBef>
                <a:spcPts val="0"/>
              </a:spcBef>
              <a:buNone/>
            </a:pPr>
            <a:endParaRPr lang="lt-LT" sz="1900" b="1" dirty="0"/>
          </a:p>
          <a:p>
            <a:pPr marL="0" indent="0">
              <a:spcBef>
                <a:spcPts val="0"/>
              </a:spcBef>
              <a:buNone/>
            </a:pPr>
            <a:endParaRPr lang="lt-LT" sz="1900" b="1" dirty="0"/>
          </a:p>
          <a:p>
            <a:pPr marL="0" indent="0">
              <a:spcBef>
                <a:spcPts val="0"/>
              </a:spcBef>
              <a:buNone/>
            </a:pPr>
            <a:endParaRPr lang="lt-LT" sz="1900" b="1" dirty="0"/>
          </a:p>
          <a:p>
            <a:pPr marL="0" indent="0">
              <a:spcBef>
                <a:spcPts val="0"/>
              </a:spcBef>
              <a:buNone/>
            </a:pPr>
            <a:br>
              <a:rPr lang="lt-LT" sz="1900" b="1" dirty="0"/>
            </a:br>
            <a:br>
              <a:rPr lang="lt-LT" dirty="0"/>
            </a:br>
            <a:endParaRPr lang="lt-LT"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37</a:t>
            </a:fld>
            <a:endParaRPr lang="lt-LT"/>
          </a:p>
        </p:txBody>
      </p:sp>
      <p:pic>
        <p:nvPicPr>
          <p:cNvPr id="17411" name="Picture 3"/>
          <p:cNvPicPr>
            <a:picLocks noChangeAspect="1" noChangeArrowheads="1"/>
          </p:cNvPicPr>
          <p:nvPr/>
        </p:nvPicPr>
        <p:blipFill>
          <a:blip r:embed="rId2"/>
          <a:srcRect/>
          <a:stretch>
            <a:fillRect/>
          </a:stretch>
        </p:blipFill>
        <p:spPr bwMode="auto">
          <a:xfrm>
            <a:off x="683568" y="2521796"/>
            <a:ext cx="7388893" cy="4266314"/>
          </a:xfrm>
          <a:prstGeom prst="rect">
            <a:avLst/>
          </a:prstGeom>
          <a:noFill/>
          <a:ln w="9525">
            <a:noFill/>
            <a:miter lim="800000"/>
            <a:headEnd/>
            <a:tailEnd/>
          </a:ln>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40925" y="573255"/>
            <a:ext cx="7862150" cy="1143000"/>
          </a:xfrm>
        </p:spPr>
        <p:txBody>
          <a:bodyPr/>
          <a:lstStyle/>
          <a:p>
            <a:pPr algn="ctr"/>
            <a:r>
              <a:rPr lang="lt-LT" b="1" dirty="0">
                <a:latin typeface="+mn-lt"/>
              </a:rPr>
              <a:t>Mokinių apklausa</a:t>
            </a:r>
            <a:endParaRPr lang="lt-LT" dirty="0">
              <a:latin typeface="+mn-lt"/>
            </a:endParaRPr>
          </a:p>
        </p:txBody>
      </p:sp>
      <p:sp>
        <p:nvSpPr>
          <p:cNvPr id="3" name="Turinio vietos rezervavimo ženklas 2"/>
          <p:cNvSpPr>
            <a:spLocks noGrp="1"/>
          </p:cNvSpPr>
          <p:nvPr>
            <p:ph idx="1"/>
          </p:nvPr>
        </p:nvSpPr>
        <p:spPr>
          <a:xfrm>
            <a:off x="544118" y="1775988"/>
            <a:ext cx="7314030" cy="922016"/>
          </a:xfrm>
        </p:spPr>
        <p:txBody>
          <a:bodyPr>
            <a:normAutofit fontScale="25000" lnSpcReduction="20000"/>
          </a:bodyPr>
          <a:lstStyle/>
          <a:p>
            <a:pPr>
              <a:buNone/>
            </a:pPr>
            <a:r>
              <a:rPr lang="lt-LT" sz="8000" b="1" dirty="0"/>
              <a:t>2. Mokytojai veda pamokas mokyklos teritorijoje</a:t>
            </a:r>
          </a:p>
          <a:p>
            <a:pPr marL="0" indent="0">
              <a:spcBef>
                <a:spcPts val="0"/>
              </a:spcBef>
              <a:buNone/>
            </a:pPr>
            <a:endParaRPr lang="lt-LT" sz="2900" b="1" dirty="0"/>
          </a:p>
          <a:p>
            <a:pPr marL="0" indent="0">
              <a:spcBef>
                <a:spcPts val="0"/>
              </a:spcBef>
              <a:buNone/>
            </a:pPr>
            <a:br>
              <a:rPr lang="lt-LT" sz="2900" b="1" dirty="0"/>
            </a:br>
            <a:endParaRPr lang="lt-LT" sz="2900" b="1" dirty="0"/>
          </a:p>
          <a:p>
            <a:pPr marL="0" indent="0">
              <a:spcBef>
                <a:spcPts val="0"/>
              </a:spcBef>
              <a:buNone/>
            </a:pPr>
            <a:endParaRPr lang="lt-LT" sz="1900" b="1" dirty="0"/>
          </a:p>
          <a:p>
            <a:pPr marL="0" indent="0">
              <a:spcBef>
                <a:spcPts val="0"/>
              </a:spcBef>
              <a:buNone/>
            </a:pPr>
            <a:endParaRPr lang="lt-LT" sz="1900" b="1" dirty="0"/>
          </a:p>
          <a:p>
            <a:pPr marL="0" indent="0">
              <a:spcBef>
                <a:spcPts val="0"/>
              </a:spcBef>
              <a:buNone/>
            </a:pPr>
            <a:endParaRPr lang="lt-LT" sz="1900" b="1" dirty="0"/>
          </a:p>
          <a:p>
            <a:pPr marL="0" indent="0">
              <a:spcBef>
                <a:spcPts val="0"/>
              </a:spcBef>
              <a:buNone/>
            </a:pPr>
            <a:br>
              <a:rPr lang="lt-LT" sz="1900" b="1" dirty="0"/>
            </a:br>
            <a:br>
              <a:rPr lang="lt-LT" dirty="0"/>
            </a:br>
            <a:endParaRPr lang="lt-LT"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38</a:t>
            </a:fld>
            <a:endParaRPr lang="lt-LT"/>
          </a:p>
        </p:txBody>
      </p:sp>
      <p:pic>
        <p:nvPicPr>
          <p:cNvPr id="18434" name="Picture 2"/>
          <p:cNvPicPr>
            <a:picLocks noChangeAspect="1" noChangeArrowheads="1"/>
          </p:cNvPicPr>
          <p:nvPr/>
        </p:nvPicPr>
        <p:blipFill>
          <a:blip r:embed="rId2"/>
          <a:srcRect/>
          <a:stretch>
            <a:fillRect/>
          </a:stretch>
        </p:blipFill>
        <p:spPr bwMode="auto">
          <a:xfrm>
            <a:off x="914985" y="2309397"/>
            <a:ext cx="7314030" cy="4383072"/>
          </a:xfrm>
          <a:prstGeom prst="rect">
            <a:avLst/>
          </a:prstGeom>
          <a:noFill/>
          <a:ln w="9525">
            <a:noFill/>
            <a:miter lim="800000"/>
            <a:headEnd/>
            <a:tailEnd/>
          </a:ln>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80738" y="519571"/>
            <a:ext cx="8106104" cy="1143000"/>
          </a:xfrm>
        </p:spPr>
        <p:txBody>
          <a:bodyPr/>
          <a:lstStyle/>
          <a:p>
            <a:pPr algn="ctr"/>
            <a:r>
              <a:rPr lang="lt-LT" b="1" dirty="0">
                <a:latin typeface="+mn-lt"/>
              </a:rPr>
              <a:t>Mokinių apklausa</a:t>
            </a:r>
            <a:endParaRPr lang="lt-LT" dirty="0">
              <a:latin typeface="+mn-lt"/>
            </a:endParaRPr>
          </a:p>
        </p:txBody>
      </p:sp>
      <p:sp>
        <p:nvSpPr>
          <p:cNvPr id="3" name="Turinio vietos rezervavimo ženklas 2"/>
          <p:cNvSpPr>
            <a:spLocks noGrp="1"/>
          </p:cNvSpPr>
          <p:nvPr>
            <p:ph idx="1"/>
          </p:nvPr>
        </p:nvSpPr>
        <p:spPr>
          <a:xfrm>
            <a:off x="510975" y="1512114"/>
            <a:ext cx="8265622" cy="1515018"/>
          </a:xfrm>
        </p:spPr>
        <p:txBody>
          <a:bodyPr>
            <a:normAutofit fontScale="25000" lnSpcReduction="20000"/>
          </a:bodyPr>
          <a:lstStyle/>
          <a:p>
            <a:pPr marL="0" indent="0">
              <a:spcBef>
                <a:spcPts val="0"/>
              </a:spcBef>
              <a:buNone/>
            </a:pPr>
            <a:br>
              <a:rPr lang="lt-LT" sz="7200" b="1" dirty="0"/>
            </a:br>
            <a:r>
              <a:rPr lang="lt-LT" sz="7200" b="1" dirty="0"/>
              <a:t> </a:t>
            </a:r>
            <a:r>
              <a:rPr lang="lt-LT" sz="8000" b="1" dirty="0"/>
              <a:t>3. Kokių dalykų mokytojai veda pamokas mokyklos teritorijoje (lauko klasėje, stadione, pavėsinėje, žaliojoje zonoje, prie tvenkinio, žaidimų aikštelėje):</a:t>
            </a:r>
          </a:p>
          <a:p>
            <a:pPr marL="0" lvl="0" indent="0">
              <a:spcBef>
                <a:spcPts val="0"/>
              </a:spcBef>
              <a:buNone/>
            </a:pPr>
            <a:endParaRPr lang="lt-LT" sz="3400" b="1" dirty="0"/>
          </a:p>
          <a:p>
            <a:pPr marL="0" indent="0">
              <a:spcBef>
                <a:spcPts val="0"/>
              </a:spcBef>
              <a:buNone/>
            </a:pPr>
            <a:endParaRPr lang="lt-LT" sz="2900" b="1" dirty="0"/>
          </a:p>
          <a:p>
            <a:pPr marL="0" indent="0">
              <a:spcBef>
                <a:spcPts val="0"/>
              </a:spcBef>
              <a:buNone/>
            </a:pPr>
            <a:br>
              <a:rPr lang="lt-LT" sz="2900" b="1" dirty="0"/>
            </a:br>
            <a:endParaRPr lang="lt-LT" sz="2900" b="1" dirty="0"/>
          </a:p>
          <a:p>
            <a:pPr marL="0" indent="0">
              <a:spcBef>
                <a:spcPts val="0"/>
              </a:spcBef>
              <a:buNone/>
            </a:pPr>
            <a:endParaRPr lang="lt-LT" sz="1900" b="1" dirty="0"/>
          </a:p>
          <a:p>
            <a:pPr marL="0" indent="0">
              <a:spcBef>
                <a:spcPts val="0"/>
              </a:spcBef>
              <a:buNone/>
            </a:pPr>
            <a:endParaRPr lang="lt-LT" sz="1900" b="1" dirty="0"/>
          </a:p>
          <a:p>
            <a:pPr marL="0" indent="0">
              <a:spcBef>
                <a:spcPts val="0"/>
              </a:spcBef>
              <a:buNone/>
            </a:pPr>
            <a:endParaRPr lang="lt-LT" sz="1900" b="1" dirty="0"/>
          </a:p>
          <a:p>
            <a:pPr marL="0" indent="0">
              <a:spcBef>
                <a:spcPts val="0"/>
              </a:spcBef>
              <a:buNone/>
            </a:pPr>
            <a:br>
              <a:rPr lang="lt-LT" sz="1900" b="1" dirty="0"/>
            </a:br>
            <a:br>
              <a:rPr lang="lt-LT" dirty="0"/>
            </a:br>
            <a:endParaRPr lang="lt-LT"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39</a:t>
            </a:fld>
            <a:endParaRPr lang="lt-LT"/>
          </a:p>
        </p:txBody>
      </p:sp>
      <p:pic>
        <p:nvPicPr>
          <p:cNvPr id="19458" name="Picture 2"/>
          <p:cNvPicPr>
            <a:picLocks noChangeAspect="1" noChangeArrowheads="1"/>
          </p:cNvPicPr>
          <p:nvPr/>
        </p:nvPicPr>
        <p:blipFill>
          <a:blip r:embed="rId2"/>
          <a:srcRect/>
          <a:stretch>
            <a:fillRect/>
          </a:stretch>
        </p:blipFill>
        <p:spPr bwMode="auto">
          <a:xfrm>
            <a:off x="546346" y="2958399"/>
            <a:ext cx="8265622" cy="3763076"/>
          </a:xfrm>
          <a:prstGeom prst="rect">
            <a:avLst/>
          </a:prstGeom>
          <a:noFill/>
          <a:ln w="9525">
            <a:noFill/>
            <a:miter lim="800000"/>
            <a:headEnd/>
            <a:tailEnd/>
          </a:ln>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790843" y="572575"/>
            <a:ext cx="7862150" cy="1143000"/>
          </a:xfrm>
        </p:spPr>
        <p:txBody>
          <a:bodyPr/>
          <a:lstStyle/>
          <a:p>
            <a:pPr algn="ctr"/>
            <a:r>
              <a:rPr lang="lt-LT" b="1" dirty="0">
                <a:latin typeface="+mn-lt"/>
              </a:rPr>
              <a:t>Mokinių apklausa</a:t>
            </a:r>
            <a:endParaRPr lang="lt-LT" dirty="0">
              <a:latin typeface="+mn-lt"/>
            </a:endParaRPr>
          </a:p>
        </p:txBody>
      </p:sp>
      <p:sp>
        <p:nvSpPr>
          <p:cNvPr id="3" name="Turinio vietos rezervavimo ženklas 2"/>
          <p:cNvSpPr>
            <a:spLocks noGrp="1"/>
          </p:cNvSpPr>
          <p:nvPr>
            <p:ph idx="1"/>
          </p:nvPr>
        </p:nvSpPr>
        <p:spPr>
          <a:xfrm>
            <a:off x="435961" y="1715575"/>
            <a:ext cx="8286808" cy="850578"/>
          </a:xfrm>
        </p:spPr>
        <p:txBody>
          <a:bodyPr>
            <a:normAutofit fontScale="25000" lnSpcReduction="20000"/>
          </a:bodyPr>
          <a:lstStyle/>
          <a:p>
            <a:pPr marL="0" indent="0">
              <a:spcBef>
                <a:spcPts val="0"/>
              </a:spcBef>
              <a:buNone/>
            </a:pPr>
            <a:br>
              <a:rPr lang="lt-LT" sz="2900" b="1" dirty="0"/>
            </a:br>
            <a:r>
              <a:rPr lang="lt-LT" sz="8000" b="1" dirty="0"/>
              <a:t> 4. Mokytojai organizuoja mokyklos teritorijoje praktinę veiklą, įtvirtinančią pamokoje įgytas teorines žinias.</a:t>
            </a:r>
          </a:p>
          <a:p>
            <a:pPr marL="0" lvl="0" indent="0">
              <a:spcBef>
                <a:spcPts val="0"/>
              </a:spcBef>
              <a:buNone/>
            </a:pPr>
            <a:endParaRPr lang="lt-LT" sz="3400" b="1" dirty="0"/>
          </a:p>
          <a:p>
            <a:pPr marL="0" indent="0">
              <a:spcBef>
                <a:spcPts val="0"/>
              </a:spcBef>
              <a:buNone/>
            </a:pPr>
            <a:endParaRPr lang="lt-LT" sz="2900" b="1" dirty="0"/>
          </a:p>
          <a:p>
            <a:pPr marL="0" indent="0">
              <a:spcBef>
                <a:spcPts val="0"/>
              </a:spcBef>
              <a:buNone/>
            </a:pPr>
            <a:br>
              <a:rPr lang="lt-LT" sz="2900" b="1" dirty="0"/>
            </a:br>
            <a:endParaRPr lang="lt-LT" sz="2900" b="1" dirty="0"/>
          </a:p>
          <a:p>
            <a:pPr marL="0" indent="0">
              <a:spcBef>
                <a:spcPts val="0"/>
              </a:spcBef>
              <a:buNone/>
            </a:pPr>
            <a:endParaRPr lang="lt-LT" sz="1900" b="1" dirty="0"/>
          </a:p>
          <a:p>
            <a:pPr marL="0" indent="0">
              <a:spcBef>
                <a:spcPts val="0"/>
              </a:spcBef>
              <a:buNone/>
            </a:pPr>
            <a:endParaRPr lang="lt-LT" sz="1900" b="1" dirty="0"/>
          </a:p>
          <a:p>
            <a:pPr marL="0" indent="0">
              <a:spcBef>
                <a:spcPts val="0"/>
              </a:spcBef>
              <a:buNone/>
            </a:pPr>
            <a:endParaRPr lang="lt-LT" sz="1900" b="1" dirty="0"/>
          </a:p>
          <a:p>
            <a:pPr marL="0" indent="0">
              <a:spcBef>
                <a:spcPts val="0"/>
              </a:spcBef>
              <a:buNone/>
            </a:pPr>
            <a:br>
              <a:rPr lang="lt-LT" sz="1900" b="1" dirty="0"/>
            </a:br>
            <a:br>
              <a:rPr lang="lt-LT" dirty="0"/>
            </a:br>
            <a:endParaRPr lang="lt-LT"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40</a:t>
            </a:fld>
            <a:endParaRPr lang="lt-LT"/>
          </a:p>
        </p:txBody>
      </p:sp>
      <p:pic>
        <p:nvPicPr>
          <p:cNvPr id="20482" name="Picture 2"/>
          <p:cNvPicPr>
            <a:picLocks noChangeAspect="1" noChangeArrowheads="1"/>
          </p:cNvPicPr>
          <p:nvPr/>
        </p:nvPicPr>
        <p:blipFill>
          <a:blip r:embed="rId2"/>
          <a:srcRect/>
          <a:stretch>
            <a:fillRect/>
          </a:stretch>
        </p:blipFill>
        <p:spPr bwMode="auto">
          <a:xfrm>
            <a:off x="338204" y="2555418"/>
            <a:ext cx="7586596" cy="4215753"/>
          </a:xfrm>
          <a:prstGeom prst="rect">
            <a:avLst/>
          </a:prstGeom>
          <a:noFill/>
          <a:ln w="9525">
            <a:noFill/>
            <a:miter lim="800000"/>
            <a:headEnd/>
            <a:tailEnd/>
          </a:ln>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851135" y="496948"/>
            <a:ext cx="7862150" cy="1143000"/>
          </a:xfrm>
        </p:spPr>
        <p:txBody>
          <a:bodyPr/>
          <a:lstStyle/>
          <a:p>
            <a:pPr algn="ctr"/>
            <a:r>
              <a:rPr lang="lt-LT" b="1" dirty="0">
                <a:latin typeface="+mn-lt"/>
              </a:rPr>
              <a:t>Mokinių apklausa</a:t>
            </a:r>
            <a:endParaRPr lang="lt-LT" dirty="0">
              <a:latin typeface="+mn-lt"/>
            </a:endParaRPr>
          </a:p>
        </p:txBody>
      </p:sp>
      <p:sp>
        <p:nvSpPr>
          <p:cNvPr id="3" name="Turinio vietos rezervavimo ženklas 2"/>
          <p:cNvSpPr>
            <a:spLocks noGrp="1"/>
          </p:cNvSpPr>
          <p:nvPr>
            <p:ph idx="1"/>
          </p:nvPr>
        </p:nvSpPr>
        <p:spPr>
          <a:xfrm>
            <a:off x="674525" y="1988840"/>
            <a:ext cx="8215370" cy="922016"/>
          </a:xfrm>
        </p:spPr>
        <p:txBody>
          <a:bodyPr>
            <a:normAutofit fontScale="25000" lnSpcReduction="20000"/>
          </a:bodyPr>
          <a:lstStyle/>
          <a:p>
            <a:pPr>
              <a:buNone/>
            </a:pPr>
            <a:r>
              <a:rPr lang="lt-LT" sz="8000" b="1" dirty="0"/>
              <a:t> 5. Mokytojai veda pamokas šiose mokyklos teritorijos erdvėse:</a:t>
            </a:r>
          </a:p>
          <a:p>
            <a:pPr marL="0" indent="0">
              <a:spcBef>
                <a:spcPts val="0"/>
              </a:spcBef>
              <a:buNone/>
            </a:pPr>
            <a:endParaRPr lang="lt-LT" sz="2900" b="1" dirty="0"/>
          </a:p>
          <a:p>
            <a:pPr marL="0" indent="0">
              <a:spcBef>
                <a:spcPts val="0"/>
              </a:spcBef>
              <a:buNone/>
            </a:pPr>
            <a:br>
              <a:rPr lang="lt-LT" sz="2900" b="1" dirty="0"/>
            </a:br>
            <a:endParaRPr lang="lt-LT" sz="2900" b="1" dirty="0"/>
          </a:p>
          <a:p>
            <a:pPr marL="0" indent="0">
              <a:spcBef>
                <a:spcPts val="0"/>
              </a:spcBef>
              <a:buNone/>
            </a:pPr>
            <a:endParaRPr lang="lt-LT" sz="1900" b="1" dirty="0"/>
          </a:p>
          <a:p>
            <a:pPr marL="0" indent="0">
              <a:spcBef>
                <a:spcPts val="0"/>
              </a:spcBef>
              <a:buNone/>
            </a:pPr>
            <a:endParaRPr lang="lt-LT" sz="1900" b="1" dirty="0"/>
          </a:p>
          <a:p>
            <a:pPr marL="0" indent="0">
              <a:spcBef>
                <a:spcPts val="0"/>
              </a:spcBef>
              <a:buNone/>
            </a:pPr>
            <a:endParaRPr lang="lt-LT" sz="1900" b="1" dirty="0"/>
          </a:p>
          <a:p>
            <a:pPr marL="0" indent="0">
              <a:spcBef>
                <a:spcPts val="0"/>
              </a:spcBef>
              <a:buNone/>
            </a:pPr>
            <a:br>
              <a:rPr lang="lt-LT" sz="1900" b="1" dirty="0"/>
            </a:br>
            <a:br>
              <a:rPr lang="lt-LT" dirty="0"/>
            </a:br>
            <a:endParaRPr lang="lt-LT"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41</a:t>
            </a:fld>
            <a:endParaRPr lang="lt-LT"/>
          </a:p>
        </p:txBody>
      </p:sp>
      <p:pic>
        <p:nvPicPr>
          <p:cNvPr id="21506" name="Picture 2"/>
          <p:cNvPicPr>
            <a:picLocks noChangeAspect="1" noChangeArrowheads="1"/>
          </p:cNvPicPr>
          <p:nvPr/>
        </p:nvPicPr>
        <p:blipFill>
          <a:blip r:embed="rId2"/>
          <a:srcRect/>
          <a:stretch>
            <a:fillRect/>
          </a:stretch>
        </p:blipFill>
        <p:spPr bwMode="auto">
          <a:xfrm>
            <a:off x="431845" y="2578071"/>
            <a:ext cx="8033843" cy="4143404"/>
          </a:xfrm>
          <a:prstGeom prst="rect">
            <a:avLst/>
          </a:prstGeom>
          <a:noFill/>
          <a:ln w="9525">
            <a:noFill/>
            <a:miter lim="800000"/>
            <a:headEnd/>
            <a:tailEnd/>
          </a:ln>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840336" y="551655"/>
            <a:ext cx="7862150" cy="1143000"/>
          </a:xfrm>
        </p:spPr>
        <p:txBody>
          <a:bodyPr/>
          <a:lstStyle/>
          <a:p>
            <a:pPr algn="ctr"/>
            <a:r>
              <a:rPr lang="lt-LT" b="1" dirty="0">
                <a:latin typeface="+mn-lt"/>
              </a:rPr>
              <a:t>Mokinių apklausa</a:t>
            </a:r>
            <a:endParaRPr lang="lt-LT" dirty="0">
              <a:latin typeface="+mn-lt"/>
            </a:endParaRPr>
          </a:p>
        </p:txBody>
      </p:sp>
      <p:sp>
        <p:nvSpPr>
          <p:cNvPr id="3" name="Turinio vietos rezervavimo ženklas 2"/>
          <p:cNvSpPr>
            <a:spLocks noGrp="1"/>
          </p:cNvSpPr>
          <p:nvPr>
            <p:ph idx="1"/>
          </p:nvPr>
        </p:nvSpPr>
        <p:spPr>
          <a:xfrm>
            <a:off x="589332" y="1700808"/>
            <a:ext cx="8015116" cy="1442440"/>
          </a:xfrm>
        </p:spPr>
        <p:txBody>
          <a:bodyPr>
            <a:normAutofit fontScale="25000" lnSpcReduction="20000"/>
          </a:bodyPr>
          <a:lstStyle/>
          <a:p>
            <a:pPr marL="0" indent="0">
              <a:spcBef>
                <a:spcPts val="0"/>
              </a:spcBef>
              <a:buNone/>
            </a:pPr>
            <a:br>
              <a:rPr lang="lt-LT" sz="3800" b="1" dirty="0"/>
            </a:br>
            <a:r>
              <a:rPr lang="lt-LT" sz="8000" b="1" dirty="0"/>
              <a:t> 6. Mokyklos teritorija išnaudojama renginiams, akcijoms, judriosioms pertraukoms ir sveikatos stiprinimui.</a:t>
            </a:r>
          </a:p>
          <a:p>
            <a:pPr marL="0" lvl="0" indent="0">
              <a:spcBef>
                <a:spcPts val="0"/>
              </a:spcBef>
              <a:buNone/>
            </a:pPr>
            <a:endParaRPr lang="lt-LT" sz="3400" b="1" dirty="0"/>
          </a:p>
          <a:p>
            <a:pPr marL="0" indent="0">
              <a:spcBef>
                <a:spcPts val="0"/>
              </a:spcBef>
              <a:buNone/>
            </a:pPr>
            <a:endParaRPr lang="lt-LT" sz="2900" b="1" dirty="0"/>
          </a:p>
          <a:p>
            <a:pPr marL="0" indent="0">
              <a:spcBef>
                <a:spcPts val="0"/>
              </a:spcBef>
              <a:buNone/>
            </a:pPr>
            <a:br>
              <a:rPr lang="lt-LT" sz="2900" b="1" dirty="0"/>
            </a:br>
            <a:endParaRPr lang="lt-LT" sz="2900" b="1" dirty="0"/>
          </a:p>
          <a:p>
            <a:pPr marL="0" indent="0">
              <a:spcBef>
                <a:spcPts val="0"/>
              </a:spcBef>
              <a:buNone/>
            </a:pPr>
            <a:endParaRPr lang="lt-LT" sz="1900" b="1" dirty="0"/>
          </a:p>
          <a:p>
            <a:pPr marL="0" indent="0">
              <a:spcBef>
                <a:spcPts val="0"/>
              </a:spcBef>
              <a:buNone/>
            </a:pPr>
            <a:endParaRPr lang="lt-LT" sz="1900" b="1" dirty="0"/>
          </a:p>
          <a:p>
            <a:pPr marL="0" indent="0">
              <a:spcBef>
                <a:spcPts val="0"/>
              </a:spcBef>
              <a:buNone/>
            </a:pPr>
            <a:endParaRPr lang="lt-LT" sz="1900" b="1" dirty="0"/>
          </a:p>
          <a:p>
            <a:pPr marL="0" indent="0">
              <a:spcBef>
                <a:spcPts val="0"/>
              </a:spcBef>
              <a:buNone/>
            </a:pPr>
            <a:br>
              <a:rPr lang="lt-LT" sz="1900" b="1" dirty="0"/>
            </a:br>
            <a:br>
              <a:rPr lang="lt-LT" dirty="0"/>
            </a:br>
            <a:endParaRPr lang="lt-LT"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42</a:t>
            </a:fld>
            <a:endParaRPr lang="lt-LT"/>
          </a:p>
        </p:txBody>
      </p:sp>
      <p:pic>
        <p:nvPicPr>
          <p:cNvPr id="22530" name="Picture 2"/>
          <p:cNvPicPr>
            <a:picLocks noChangeAspect="1" noChangeArrowheads="1"/>
          </p:cNvPicPr>
          <p:nvPr/>
        </p:nvPicPr>
        <p:blipFill>
          <a:blip r:embed="rId2"/>
          <a:srcRect/>
          <a:stretch>
            <a:fillRect/>
          </a:stretch>
        </p:blipFill>
        <p:spPr bwMode="auto">
          <a:xfrm>
            <a:off x="732208" y="2553935"/>
            <a:ext cx="7411692" cy="4235252"/>
          </a:xfrm>
          <a:prstGeom prst="rect">
            <a:avLst/>
          </a:prstGeom>
          <a:noFill/>
          <a:ln w="9525">
            <a:noFill/>
            <a:miter lim="800000"/>
            <a:headEnd/>
            <a:tailEnd/>
          </a:ln>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824650" y="695363"/>
            <a:ext cx="7862150" cy="1143000"/>
          </a:xfrm>
        </p:spPr>
        <p:txBody>
          <a:bodyPr/>
          <a:lstStyle/>
          <a:p>
            <a:pPr algn="ctr"/>
            <a:r>
              <a:rPr lang="lt-LT" b="1" dirty="0">
                <a:latin typeface="+mn-lt"/>
              </a:rPr>
              <a:t>Mokinių apklausa</a:t>
            </a:r>
            <a:endParaRPr lang="lt-LT" dirty="0">
              <a:latin typeface="+mn-lt"/>
            </a:endParaRPr>
          </a:p>
        </p:txBody>
      </p:sp>
      <p:sp>
        <p:nvSpPr>
          <p:cNvPr id="3" name="Turinio vietos rezervavimo ženklas 2"/>
          <p:cNvSpPr>
            <a:spLocks noGrp="1"/>
          </p:cNvSpPr>
          <p:nvPr>
            <p:ph idx="1"/>
          </p:nvPr>
        </p:nvSpPr>
        <p:spPr>
          <a:xfrm>
            <a:off x="549117" y="1980429"/>
            <a:ext cx="8003232" cy="1014382"/>
          </a:xfrm>
        </p:spPr>
        <p:txBody>
          <a:bodyPr>
            <a:normAutofit fontScale="47500" lnSpcReduction="20000"/>
          </a:bodyPr>
          <a:lstStyle/>
          <a:p>
            <a:pPr marL="0" indent="0">
              <a:buNone/>
            </a:pPr>
            <a:r>
              <a:rPr lang="lt-LT" sz="4200" b="1" dirty="0"/>
              <a:t>7. Mokyklos teritorijoje esanti lauko klasė pritaikyta skirtingoms ugdymosi veikloms (skirtingų dalykų pamokoms).</a:t>
            </a:r>
          </a:p>
          <a:p>
            <a:pPr marL="0" indent="0">
              <a:spcBef>
                <a:spcPts val="0"/>
              </a:spcBef>
              <a:buNone/>
            </a:pPr>
            <a:br>
              <a:rPr lang="lt-LT" sz="1600" b="1" dirty="0"/>
            </a:br>
            <a:br>
              <a:rPr lang="lt-LT" sz="1600" b="1" dirty="0"/>
            </a:br>
            <a:endParaRPr lang="lt-LT" sz="1600"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43</a:t>
            </a:fld>
            <a:endParaRPr lang="lt-LT"/>
          </a:p>
        </p:txBody>
      </p:sp>
      <p:pic>
        <p:nvPicPr>
          <p:cNvPr id="23554" name="Picture 2"/>
          <p:cNvPicPr>
            <a:picLocks noChangeAspect="1" noChangeArrowheads="1"/>
          </p:cNvPicPr>
          <p:nvPr/>
        </p:nvPicPr>
        <p:blipFill>
          <a:blip r:embed="rId2"/>
          <a:srcRect/>
          <a:stretch>
            <a:fillRect/>
          </a:stretch>
        </p:blipFill>
        <p:spPr bwMode="auto">
          <a:xfrm>
            <a:off x="755576" y="2487620"/>
            <a:ext cx="7590314" cy="4277855"/>
          </a:xfrm>
          <a:prstGeom prst="rect">
            <a:avLst/>
          </a:prstGeom>
          <a:noFill/>
          <a:ln w="9525">
            <a:noFill/>
            <a:miter lim="800000"/>
            <a:headEnd/>
            <a:tailEnd/>
          </a:ln>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843188" y="614589"/>
            <a:ext cx="8134578" cy="1143000"/>
          </a:xfrm>
        </p:spPr>
        <p:txBody>
          <a:bodyPr>
            <a:normAutofit/>
          </a:bodyPr>
          <a:lstStyle/>
          <a:p>
            <a:pPr algn="ctr"/>
            <a:r>
              <a:rPr lang="lt-LT" b="1" dirty="0">
                <a:latin typeface="+mn-lt"/>
              </a:rPr>
              <a:t>Mokinių apklausa</a:t>
            </a:r>
            <a:endParaRPr lang="lt-LT" dirty="0">
              <a:latin typeface="+mn-lt"/>
            </a:endParaRPr>
          </a:p>
        </p:txBody>
      </p:sp>
      <p:sp>
        <p:nvSpPr>
          <p:cNvPr id="3" name="Turinio vietos rezervavimo ženklas 2"/>
          <p:cNvSpPr>
            <a:spLocks noGrp="1"/>
          </p:cNvSpPr>
          <p:nvPr>
            <p:ph idx="1"/>
          </p:nvPr>
        </p:nvSpPr>
        <p:spPr>
          <a:xfrm>
            <a:off x="462188" y="1916832"/>
            <a:ext cx="8224612" cy="785818"/>
          </a:xfrm>
        </p:spPr>
        <p:txBody>
          <a:bodyPr>
            <a:normAutofit/>
          </a:bodyPr>
          <a:lstStyle/>
          <a:p>
            <a:pPr>
              <a:buNone/>
            </a:pPr>
            <a:r>
              <a:rPr lang="lt-LT" sz="2000" b="1" dirty="0"/>
              <a:t>8. Mokytojai išnaudoja mokyklos teritoriją projektinėms veikloms ir integruotoms pamokoms.</a:t>
            </a:r>
          </a:p>
          <a:p>
            <a:endParaRPr lang="lt-LT"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44</a:t>
            </a:fld>
            <a:endParaRPr lang="lt-LT"/>
          </a:p>
        </p:txBody>
      </p:sp>
      <p:pic>
        <p:nvPicPr>
          <p:cNvPr id="24578" name="Picture 2"/>
          <p:cNvPicPr>
            <a:picLocks noChangeAspect="1" noChangeArrowheads="1"/>
          </p:cNvPicPr>
          <p:nvPr/>
        </p:nvPicPr>
        <p:blipFill>
          <a:blip r:embed="rId2"/>
          <a:srcRect/>
          <a:stretch>
            <a:fillRect/>
          </a:stretch>
        </p:blipFill>
        <p:spPr bwMode="auto">
          <a:xfrm>
            <a:off x="843188" y="2611410"/>
            <a:ext cx="7462612" cy="4269308"/>
          </a:xfrm>
          <a:prstGeom prst="rect">
            <a:avLst/>
          </a:prstGeom>
          <a:noFill/>
          <a:ln w="9525">
            <a:noFill/>
            <a:miter lim="800000"/>
            <a:headEnd/>
            <a:tailEnd/>
          </a:ln>
          <a:effec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89818" y="572400"/>
            <a:ext cx="8454182" cy="1143000"/>
          </a:xfrm>
        </p:spPr>
        <p:txBody>
          <a:bodyPr/>
          <a:lstStyle/>
          <a:p>
            <a:pPr algn="ctr"/>
            <a:r>
              <a:rPr lang="lt-LT" b="1" dirty="0">
                <a:latin typeface="+mn-lt"/>
              </a:rPr>
              <a:t>Mokinių apklausa</a:t>
            </a:r>
            <a:endParaRPr lang="lt-LT" dirty="0">
              <a:latin typeface="+mn-lt"/>
            </a:endParaRPr>
          </a:p>
        </p:txBody>
      </p:sp>
      <p:sp>
        <p:nvSpPr>
          <p:cNvPr id="3" name="Turinio vietos rezervavimo ženklas 2"/>
          <p:cNvSpPr>
            <a:spLocks noGrp="1"/>
          </p:cNvSpPr>
          <p:nvPr>
            <p:ph idx="1"/>
          </p:nvPr>
        </p:nvSpPr>
        <p:spPr>
          <a:xfrm>
            <a:off x="689816" y="1903684"/>
            <a:ext cx="7935843" cy="1525316"/>
          </a:xfrm>
        </p:spPr>
        <p:txBody>
          <a:bodyPr>
            <a:noAutofit/>
          </a:bodyPr>
          <a:lstStyle/>
          <a:p>
            <a:pPr>
              <a:buNone/>
            </a:pPr>
            <a:r>
              <a:rPr lang="lt-LT" sz="2000" b="1" dirty="0"/>
              <a:t>9. Man yra naudinga ugdomoji veikla, organizuojama mokyklos teritorijoje.</a:t>
            </a:r>
          </a:p>
          <a:p>
            <a:pPr marL="0" indent="0">
              <a:buNone/>
            </a:pPr>
            <a:br>
              <a:rPr lang="lt-LT" sz="2000" b="1" dirty="0"/>
            </a:br>
            <a:br>
              <a:rPr lang="lt-LT" sz="2000" dirty="0"/>
            </a:br>
            <a:endParaRPr lang="lt-LT" sz="2000"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45</a:t>
            </a:fld>
            <a:endParaRPr lang="lt-LT"/>
          </a:p>
        </p:txBody>
      </p:sp>
      <p:pic>
        <p:nvPicPr>
          <p:cNvPr id="25602" name="Picture 2"/>
          <p:cNvPicPr>
            <a:picLocks noChangeAspect="1" noChangeArrowheads="1"/>
          </p:cNvPicPr>
          <p:nvPr/>
        </p:nvPicPr>
        <p:blipFill>
          <a:blip r:embed="rId2"/>
          <a:srcRect/>
          <a:stretch>
            <a:fillRect/>
          </a:stretch>
        </p:blipFill>
        <p:spPr bwMode="auto">
          <a:xfrm>
            <a:off x="827584" y="2670115"/>
            <a:ext cx="7614969" cy="4054266"/>
          </a:xfrm>
          <a:prstGeom prst="rect">
            <a:avLst/>
          </a:prstGeom>
          <a:noFill/>
          <a:ln w="9525">
            <a:noFill/>
            <a:miter lim="800000"/>
            <a:headEnd/>
            <a:tailEnd/>
          </a:ln>
          <a:effec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916608" y="557808"/>
            <a:ext cx="7862150" cy="1143000"/>
          </a:xfrm>
        </p:spPr>
        <p:txBody>
          <a:bodyPr/>
          <a:lstStyle/>
          <a:p>
            <a:pPr algn="ctr"/>
            <a:r>
              <a:rPr lang="lt-LT" b="1" dirty="0">
                <a:latin typeface="+mn-lt"/>
              </a:rPr>
              <a:t>Mokinių apklausa</a:t>
            </a:r>
            <a:endParaRPr lang="lt-LT" dirty="0">
              <a:latin typeface="+mn-lt"/>
            </a:endParaRPr>
          </a:p>
        </p:txBody>
      </p:sp>
      <p:sp>
        <p:nvSpPr>
          <p:cNvPr id="3" name="Turinio vietos rezervavimo ženklas 2"/>
          <p:cNvSpPr>
            <a:spLocks noGrp="1"/>
          </p:cNvSpPr>
          <p:nvPr>
            <p:ph idx="1"/>
          </p:nvPr>
        </p:nvSpPr>
        <p:spPr>
          <a:xfrm>
            <a:off x="683568" y="1700808"/>
            <a:ext cx="7543824" cy="850578"/>
          </a:xfrm>
        </p:spPr>
        <p:txBody>
          <a:bodyPr>
            <a:normAutofit/>
          </a:bodyPr>
          <a:lstStyle/>
          <a:p>
            <a:pPr marL="0" indent="0">
              <a:buNone/>
            </a:pPr>
            <a:r>
              <a:rPr lang="lt-LT" sz="2000" b="1" dirty="0"/>
              <a:t>10. Man patinka ugdomoji veikla, organizuojama mokyklos teritorijoje.</a:t>
            </a:r>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46</a:t>
            </a:fld>
            <a:endParaRPr lang="lt-LT"/>
          </a:p>
        </p:txBody>
      </p:sp>
      <p:pic>
        <p:nvPicPr>
          <p:cNvPr id="26626" name="Picture 2"/>
          <p:cNvPicPr>
            <a:picLocks noChangeAspect="1" noChangeArrowheads="1"/>
          </p:cNvPicPr>
          <p:nvPr/>
        </p:nvPicPr>
        <p:blipFill>
          <a:blip r:embed="rId2"/>
          <a:srcRect/>
          <a:stretch>
            <a:fillRect/>
          </a:stretch>
        </p:blipFill>
        <p:spPr bwMode="auto">
          <a:xfrm>
            <a:off x="657266" y="2612364"/>
            <a:ext cx="7352686" cy="4109111"/>
          </a:xfrm>
          <a:prstGeom prst="rect">
            <a:avLst/>
          </a:prstGeom>
          <a:noFill/>
          <a:ln w="9525">
            <a:noFill/>
            <a:miter lim="800000"/>
            <a:headEnd/>
            <a:tailEnd/>
          </a:ln>
          <a:effec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39552" y="498108"/>
            <a:ext cx="8574630" cy="1143000"/>
          </a:xfrm>
        </p:spPr>
        <p:txBody>
          <a:bodyPr/>
          <a:lstStyle/>
          <a:p>
            <a:pPr algn="ctr"/>
            <a:r>
              <a:rPr lang="lt-LT" b="1" dirty="0">
                <a:latin typeface="+mn-lt"/>
              </a:rPr>
              <a:t>Mokinių apklausa</a:t>
            </a:r>
            <a:endParaRPr lang="lt-LT" dirty="0">
              <a:latin typeface="+mn-lt"/>
            </a:endParaRPr>
          </a:p>
        </p:txBody>
      </p:sp>
      <p:sp>
        <p:nvSpPr>
          <p:cNvPr id="3" name="Turinio vietos rezervavimo ženklas 2"/>
          <p:cNvSpPr>
            <a:spLocks noGrp="1"/>
          </p:cNvSpPr>
          <p:nvPr>
            <p:ph idx="1"/>
          </p:nvPr>
        </p:nvSpPr>
        <p:spPr>
          <a:xfrm>
            <a:off x="539552" y="1946853"/>
            <a:ext cx="8147247" cy="1452667"/>
          </a:xfrm>
        </p:spPr>
        <p:txBody>
          <a:bodyPr>
            <a:normAutofit fontScale="32500" lnSpcReduction="20000"/>
          </a:bodyPr>
          <a:lstStyle/>
          <a:p>
            <a:pPr marL="0" indent="0">
              <a:spcBef>
                <a:spcPts val="0"/>
              </a:spcBef>
              <a:buNone/>
            </a:pPr>
            <a:br>
              <a:rPr lang="lt-LT" sz="6200" b="1" dirty="0"/>
            </a:br>
            <a:r>
              <a:rPr lang="lt-LT" sz="6200" b="1" dirty="0"/>
              <a:t>11. Pasiūlyk, kaip būtų galima mokyklos teritoriją dar geriau išnaudoti ugdymui(</a:t>
            </a:r>
            <a:r>
              <a:rPr lang="lt-LT" sz="6200" b="1" dirty="0" err="1"/>
              <a:t>si</a:t>
            </a:r>
            <a:r>
              <a:rPr lang="lt-LT" sz="6200" b="1" dirty="0"/>
              <a:t>):</a:t>
            </a:r>
          </a:p>
          <a:p>
            <a:pPr marL="0" indent="0">
              <a:spcBef>
                <a:spcPts val="0"/>
              </a:spcBef>
              <a:buNone/>
            </a:pPr>
            <a:endParaRPr lang="lt-LT" sz="1900" b="1" dirty="0"/>
          </a:p>
          <a:p>
            <a:pPr marL="0" indent="0">
              <a:spcBef>
                <a:spcPts val="0"/>
              </a:spcBef>
              <a:buNone/>
            </a:pPr>
            <a:br>
              <a:rPr lang="lt-LT" sz="1900" b="1" dirty="0"/>
            </a:br>
            <a:br>
              <a:rPr lang="lt-LT" sz="1900" b="1" dirty="0"/>
            </a:br>
            <a:br>
              <a:rPr lang="lt-LT" sz="1900" dirty="0"/>
            </a:br>
            <a:endParaRPr lang="lt-LT" sz="1900"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47</a:t>
            </a:fld>
            <a:endParaRPr lang="lt-LT"/>
          </a:p>
        </p:txBody>
      </p:sp>
      <p:sp>
        <p:nvSpPr>
          <p:cNvPr id="6" name="TextBox 5"/>
          <p:cNvSpPr txBox="1"/>
          <p:nvPr/>
        </p:nvSpPr>
        <p:spPr>
          <a:xfrm>
            <a:off x="652194" y="3122644"/>
            <a:ext cx="7272808" cy="3139321"/>
          </a:xfrm>
          <a:prstGeom prst="rect">
            <a:avLst/>
          </a:prstGeom>
          <a:noFill/>
        </p:spPr>
        <p:txBody>
          <a:bodyPr wrap="square" rtlCol="0">
            <a:spAutoFit/>
          </a:bodyPr>
          <a:lstStyle/>
          <a:p>
            <a:pPr marL="285750" indent="-285750"/>
            <a:endParaRPr lang="lt-LT" sz="2000" dirty="0"/>
          </a:p>
          <a:p>
            <a:pPr marL="285750" indent="-285750">
              <a:buFont typeface="Wingdings" panose="05000000000000000000" pitchFamily="2" charset="2"/>
              <a:buChar char="Ø"/>
            </a:pPr>
            <a:r>
              <a:rPr lang="lt-LT" sz="2000" dirty="0"/>
              <a:t>Dažniau vesti pamokas lauke.</a:t>
            </a:r>
          </a:p>
          <a:p>
            <a:pPr marL="285750" indent="-285750">
              <a:buFont typeface="Wingdings" panose="05000000000000000000" pitchFamily="2" charset="2"/>
              <a:buChar char="Ø"/>
            </a:pPr>
            <a:r>
              <a:rPr lang="lt-LT" sz="2000" dirty="0"/>
              <a:t>Padaryti daugiau patogių suoliukų, lauko klasėje pastatyti stalus, lentą,  padaryti stogelį, kad neerzintų saulės spinduliai, netrikdytų veiklai lietus. </a:t>
            </a:r>
          </a:p>
          <a:p>
            <a:pPr marL="285750" indent="-285750">
              <a:buFont typeface="Wingdings" panose="05000000000000000000" pitchFamily="2" charset="2"/>
              <a:buChar char="Ø"/>
            </a:pPr>
            <a:r>
              <a:rPr lang="lt-LT" sz="2000" dirty="0"/>
              <a:t>Padaryti kelias lauko klases, kad tuo pačiu metu skirtingos klasės turėtų atskiras darbo vietas.</a:t>
            </a:r>
          </a:p>
          <a:p>
            <a:pPr marL="285750" indent="-285750">
              <a:buFont typeface="Wingdings" panose="05000000000000000000" pitchFamily="2" charset="2"/>
              <a:buChar char="Ø"/>
            </a:pPr>
            <a:r>
              <a:rPr lang="lt-LT" sz="2000" dirty="0"/>
              <a:t>Įrengti daugiau suoliukų mokyklos teritorijoje, tinkančių diskusijoms. </a:t>
            </a:r>
          </a:p>
          <a:p>
            <a:endParaRPr lang="lt-LT"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28596" y="500042"/>
            <a:ext cx="8229600" cy="1143000"/>
          </a:xfrm>
        </p:spPr>
        <p:txBody>
          <a:bodyPr/>
          <a:lstStyle/>
          <a:p>
            <a:pPr algn="ctr"/>
            <a:r>
              <a:rPr lang="lt-LT" b="1" dirty="0">
                <a:latin typeface="+mn-lt"/>
              </a:rPr>
              <a:t>Mokinių apklausa</a:t>
            </a:r>
            <a:endParaRPr lang="lt-LT" dirty="0">
              <a:latin typeface="+mn-lt"/>
            </a:endParaRPr>
          </a:p>
        </p:txBody>
      </p:sp>
      <p:sp>
        <p:nvSpPr>
          <p:cNvPr id="3" name="Turinio vietos rezervavimo ženklas 2"/>
          <p:cNvSpPr>
            <a:spLocks noGrp="1"/>
          </p:cNvSpPr>
          <p:nvPr>
            <p:ph idx="1"/>
          </p:nvPr>
        </p:nvSpPr>
        <p:spPr>
          <a:xfrm>
            <a:off x="827584" y="3168806"/>
            <a:ext cx="7859216" cy="2636458"/>
          </a:xfrm>
        </p:spPr>
        <p:txBody>
          <a:bodyPr>
            <a:normAutofit fontScale="92500" lnSpcReduction="10000"/>
          </a:bodyPr>
          <a:lstStyle/>
          <a:p>
            <a:pPr>
              <a:buClr>
                <a:schemeClr val="tx1"/>
              </a:buClr>
              <a:buFont typeface="Wingdings" panose="05000000000000000000" pitchFamily="2" charset="2"/>
              <a:buChar char="Ø"/>
            </a:pPr>
            <a:r>
              <a:rPr lang="lt-LT" sz="2000" dirty="0"/>
              <a:t>Dažniau eiti į lauką.</a:t>
            </a:r>
          </a:p>
          <a:p>
            <a:pPr>
              <a:buClr>
                <a:schemeClr val="tx1"/>
              </a:buClr>
              <a:buFont typeface="Wingdings" panose="05000000000000000000" pitchFamily="2" charset="2"/>
              <a:buChar char="Ø"/>
            </a:pPr>
            <a:r>
              <a:rPr lang="lt-LT" sz="2000" dirty="0"/>
              <a:t>Sportuoti stadione.</a:t>
            </a:r>
          </a:p>
          <a:p>
            <a:pPr>
              <a:buClr>
                <a:schemeClr val="tx1"/>
              </a:buClr>
              <a:buFont typeface="Wingdings" panose="05000000000000000000" pitchFamily="2" charset="2"/>
              <a:buChar char="Ø"/>
            </a:pPr>
            <a:r>
              <a:rPr lang="lt-LT" sz="2000" dirty="0"/>
              <a:t>Vesti kiekvieną pamoką lauke.</a:t>
            </a:r>
          </a:p>
          <a:p>
            <a:pPr>
              <a:buClr>
                <a:schemeClr val="tx1"/>
              </a:buClr>
              <a:buFont typeface="Wingdings" panose="05000000000000000000" pitchFamily="2" charset="2"/>
              <a:buChar char="Ø"/>
            </a:pPr>
            <a:r>
              <a:rPr lang="lt-LT" sz="2000" dirty="0"/>
              <a:t>Įrengti geresnę lauko klasę, dabartinė nelabai tinkama mokytis, nėra jokių stalų, ant ko rašyti, pasidėti knygų.</a:t>
            </a:r>
          </a:p>
          <a:p>
            <a:pPr>
              <a:buClr>
                <a:schemeClr val="tx1"/>
              </a:buClr>
              <a:buFont typeface="Wingdings" panose="05000000000000000000" pitchFamily="2" charset="2"/>
              <a:buChar char="Ø"/>
            </a:pPr>
            <a:r>
              <a:rPr lang="lt-LT" sz="2000" dirty="0"/>
              <a:t>Dažniau mokytis lauke!</a:t>
            </a:r>
          </a:p>
          <a:p>
            <a:pPr>
              <a:buClr>
                <a:schemeClr val="tx1"/>
              </a:buClr>
              <a:buFont typeface="Wingdings" panose="05000000000000000000" pitchFamily="2" charset="2"/>
              <a:buChar char="Ø"/>
            </a:pPr>
            <a:r>
              <a:rPr lang="lt-LT" sz="2000" dirty="0"/>
              <a:t>Rengti akcijas, sporto renginius.</a:t>
            </a:r>
          </a:p>
          <a:p>
            <a:pPr>
              <a:buClr>
                <a:schemeClr val="tx1"/>
              </a:buClr>
              <a:buFont typeface="Wingdings" panose="05000000000000000000" pitchFamily="2" charset="2"/>
              <a:buChar char="Ø"/>
            </a:pPr>
            <a:r>
              <a:rPr lang="lt-LT" sz="2000" dirty="0"/>
              <a:t>Organizuoti įvairesnę  veiklą mokyklos teritorijoje.</a:t>
            </a:r>
          </a:p>
          <a:p>
            <a:pPr>
              <a:buClr>
                <a:schemeClr val="tx1"/>
              </a:buClr>
              <a:buFont typeface="Wingdings" panose="05000000000000000000" pitchFamily="2" charset="2"/>
              <a:buChar char="Ø"/>
            </a:pPr>
            <a:endParaRPr lang="lt-LT" sz="2000" dirty="0"/>
          </a:p>
          <a:p>
            <a:pPr marL="0" indent="0">
              <a:buClr>
                <a:schemeClr val="tx1"/>
              </a:buClr>
              <a:buNone/>
            </a:pPr>
            <a:endParaRPr lang="lt-LT" sz="2000" dirty="0"/>
          </a:p>
          <a:p>
            <a:pPr>
              <a:buClr>
                <a:schemeClr val="tx1"/>
              </a:buClr>
              <a:buFont typeface="Wingdings" panose="05000000000000000000" pitchFamily="2" charset="2"/>
              <a:buChar char="Ø"/>
            </a:pPr>
            <a:endParaRPr lang="lt-LT" dirty="0"/>
          </a:p>
          <a:p>
            <a:endParaRPr lang="lt-LT"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48</a:t>
            </a:fld>
            <a:endParaRPr lang="lt-LT"/>
          </a:p>
        </p:txBody>
      </p:sp>
      <p:sp>
        <p:nvSpPr>
          <p:cNvPr id="5" name="Stačiakampis 4"/>
          <p:cNvSpPr/>
          <p:nvPr/>
        </p:nvSpPr>
        <p:spPr>
          <a:xfrm>
            <a:off x="539552" y="1643050"/>
            <a:ext cx="8604448" cy="1261884"/>
          </a:xfrm>
          <a:prstGeom prst="rect">
            <a:avLst/>
          </a:prstGeom>
        </p:spPr>
        <p:txBody>
          <a:bodyPr wrap="square">
            <a:spAutoFit/>
          </a:bodyPr>
          <a:lstStyle/>
          <a:p>
            <a:br>
              <a:rPr lang="lt-LT" b="1" dirty="0"/>
            </a:br>
            <a:r>
              <a:rPr lang="lt-LT" sz="2000" b="1" dirty="0"/>
              <a:t>11. Pasiūlyk, kaip būtų galima mokyklos teritoriją dar geriau išnaudoti ugdymui(</a:t>
            </a:r>
            <a:r>
              <a:rPr lang="lt-LT" sz="2000" b="1" dirty="0" err="1"/>
              <a:t>si</a:t>
            </a:r>
            <a:r>
              <a:rPr lang="lt-LT" sz="2000" b="1" dirty="0"/>
              <a:t>):</a:t>
            </a:r>
          </a:p>
          <a:p>
            <a:endParaRPr lang="lt-LT" b="1"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11837" y="548680"/>
            <a:ext cx="8229600" cy="1143000"/>
          </a:xfrm>
        </p:spPr>
        <p:txBody>
          <a:bodyPr/>
          <a:lstStyle/>
          <a:p>
            <a:pPr algn="ctr"/>
            <a:r>
              <a:rPr lang="lt-LT" b="1" dirty="0">
                <a:latin typeface="+mn-lt"/>
              </a:rPr>
              <a:t>Mokinių apklausa</a:t>
            </a:r>
            <a:endParaRPr lang="lt-LT" dirty="0">
              <a:latin typeface="+mn-lt"/>
            </a:endParaRPr>
          </a:p>
        </p:txBody>
      </p:sp>
      <p:sp>
        <p:nvSpPr>
          <p:cNvPr id="3" name="Turinio vietos rezervavimo ženklas 2"/>
          <p:cNvSpPr>
            <a:spLocks noGrp="1"/>
          </p:cNvSpPr>
          <p:nvPr>
            <p:ph idx="1"/>
          </p:nvPr>
        </p:nvSpPr>
        <p:spPr>
          <a:xfrm>
            <a:off x="755576" y="3212976"/>
            <a:ext cx="7931224" cy="2448272"/>
          </a:xfrm>
        </p:spPr>
        <p:txBody>
          <a:bodyPr>
            <a:normAutofit/>
          </a:bodyPr>
          <a:lstStyle/>
          <a:p>
            <a:pPr>
              <a:buClrTx/>
              <a:buFont typeface="Wingdings" panose="05000000000000000000" pitchFamily="2" charset="2"/>
              <a:buChar char="Ø"/>
            </a:pPr>
            <a:r>
              <a:rPr lang="lt-LT" sz="2000" dirty="0"/>
              <a:t> Karštomis dienomis pamokų laiką praleisti lauke.</a:t>
            </a:r>
          </a:p>
          <a:p>
            <a:pPr>
              <a:buClrTx/>
              <a:buFont typeface="Wingdings" panose="05000000000000000000" pitchFamily="2" charset="2"/>
              <a:buChar char="Ø"/>
            </a:pPr>
            <a:r>
              <a:rPr lang="lt-LT" sz="2000" dirty="0"/>
              <a:t>Pamokų metu eiti į lauką ir žaisti protinius žaidimus.</a:t>
            </a:r>
          </a:p>
          <a:p>
            <a:pPr>
              <a:buClrTx/>
              <a:buFont typeface="Wingdings" panose="05000000000000000000" pitchFamily="2" charset="2"/>
              <a:buChar char="Ø"/>
            </a:pPr>
            <a:r>
              <a:rPr lang="lt-LT" sz="2000" dirty="0"/>
              <a:t>Įrengti geresnę pavėsinę.</a:t>
            </a:r>
          </a:p>
          <a:p>
            <a:pPr>
              <a:buClrTx/>
              <a:buFont typeface="Wingdings" panose="05000000000000000000" pitchFamily="2" charset="2"/>
              <a:buChar char="Ø"/>
            </a:pPr>
            <a:r>
              <a:rPr lang="lt-LT" sz="2000" dirty="0"/>
              <a:t> Pastatyti vandens aparatą.</a:t>
            </a:r>
          </a:p>
          <a:p>
            <a:pPr>
              <a:buClrTx/>
              <a:buFont typeface="Wingdings" panose="05000000000000000000" pitchFamily="2" charset="2"/>
              <a:buChar char="Ø"/>
            </a:pPr>
            <a:r>
              <a:rPr lang="lt-LT" sz="2000" dirty="0"/>
              <a:t>Pastatyti staliukus, kad būtų kur pasidėti knygas.</a:t>
            </a:r>
          </a:p>
          <a:p>
            <a:endParaRPr lang="lt-LT"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49</a:t>
            </a:fld>
            <a:endParaRPr lang="lt-LT"/>
          </a:p>
        </p:txBody>
      </p:sp>
      <p:sp>
        <p:nvSpPr>
          <p:cNvPr id="5" name="Stačiakampis 4"/>
          <p:cNvSpPr/>
          <p:nvPr/>
        </p:nvSpPr>
        <p:spPr>
          <a:xfrm>
            <a:off x="571472" y="1691680"/>
            <a:ext cx="7744944" cy="923330"/>
          </a:xfrm>
          <a:prstGeom prst="rect">
            <a:avLst/>
          </a:prstGeom>
        </p:spPr>
        <p:txBody>
          <a:bodyPr wrap="square">
            <a:spAutoFit/>
          </a:bodyPr>
          <a:lstStyle/>
          <a:p>
            <a:br>
              <a:rPr lang="lt-LT" b="1" dirty="0"/>
            </a:br>
            <a:r>
              <a:rPr lang="lt-LT" b="1" dirty="0"/>
              <a:t>11. Pasiūlyk, kaip būtų galima mokyklos teritoriją dar geriau išnaudoti ugdymui(</a:t>
            </a:r>
            <a:r>
              <a:rPr lang="lt-LT" b="1" dirty="0" err="1"/>
              <a:t>si</a:t>
            </a:r>
            <a:r>
              <a:rPr lang="lt-LT" b="1" dirty="0"/>
              <a: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043608" y="571488"/>
            <a:ext cx="7862150" cy="1143000"/>
          </a:xfrm>
        </p:spPr>
        <p:txBody>
          <a:bodyPr/>
          <a:lstStyle/>
          <a:p>
            <a:pPr algn="ctr"/>
            <a:r>
              <a:rPr lang="lt-LT" b="1" dirty="0">
                <a:latin typeface="+mn-lt"/>
              </a:rPr>
              <a:t>Mokinių apklausa</a:t>
            </a:r>
            <a:endParaRPr lang="lt-LT" dirty="0">
              <a:latin typeface="+mn-lt"/>
            </a:endParaRPr>
          </a:p>
        </p:txBody>
      </p:sp>
      <p:sp>
        <p:nvSpPr>
          <p:cNvPr id="3" name="Turinio vietos rezervavimo ženklas 2"/>
          <p:cNvSpPr>
            <a:spLocks noGrp="1"/>
          </p:cNvSpPr>
          <p:nvPr>
            <p:ph idx="1"/>
          </p:nvPr>
        </p:nvSpPr>
        <p:spPr>
          <a:xfrm>
            <a:off x="489099" y="1950143"/>
            <a:ext cx="7935319" cy="1143008"/>
          </a:xfrm>
        </p:spPr>
        <p:txBody>
          <a:bodyPr>
            <a:normAutofit fontScale="92500"/>
          </a:bodyPr>
          <a:lstStyle/>
          <a:p>
            <a:pPr>
              <a:buNone/>
            </a:pPr>
            <a:r>
              <a:rPr lang="lt-LT" sz="2000" b="1" dirty="0"/>
              <a:t>12. Mokytojai organizuoja ugdymą kitose edukacinėse erdvėse (bibliotekose, muziejuose, dvaruose, įmonėse ir kitose įstaigose).</a:t>
            </a:r>
          </a:p>
          <a:p>
            <a:pPr marL="0" indent="0">
              <a:spcBef>
                <a:spcPts val="0"/>
              </a:spcBef>
              <a:buNone/>
            </a:pPr>
            <a:br>
              <a:rPr lang="lt-LT" sz="1600" b="1" dirty="0"/>
            </a:br>
            <a:endParaRPr lang="lt-LT" sz="1600"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50</a:t>
            </a:fld>
            <a:endParaRPr lang="lt-LT"/>
          </a:p>
        </p:txBody>
      </p:sp>
      <p:pic>
        <p:nvPicPr>
          <p:cNvPr id="27650" name="Picture 2"/>
          <p:cNvPicPr>
            <a:picLocks noChangeAspect="1" noChangeArrowheads="1"/>
          </p:cNvPicPr>
          <p:nvPr/>
        </p:nvPicPr>
        <p:blipFill>
          <a:blip r:embed="rId2"/>
          <a:srcRect/>
          <a:stretch>
            <a:fillRect/>
          </a:stretch>
        </p:blipFill>
        <p:spPr bwMode="auto">
          <a:xfrm>
            <a:off x="827584" y="2850964"/>
            <a:ext cx="7056784" cy="4007035"/>
          </a:xfrm>
          <a:prstGeom prst="rect">
            <a:avLst/>
          </a:prstGeom>
          <a:noFill/>
          <a:ln w="9525">
            <a:noFill/>
            <a:miter lim="800000"/>
            <a:headEnd/>
            <a:tailEnd/>
          </a:ln>
          <a:effec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850109" y="371647"/>
            <a:ext cx="7586658" cy="1143000"/>
          </a:xfrm>
        </p:spPr>
        <p:txBody>
          <a:bodyPr/>
          <a:lstStyle/>
          <a:p>
            <a:pPr algn="ctr"/>
            <a:r>
              <a:rPr lang="lt-LT" b="1" dirty="0">
                <a:latin typeface="+mn-lt"/>
              </a:rPr>
              <a:t>Mokinių apklausa</a:t>
            </a:r>
            <a:endParaRPr lang="lt-LT" dirty="0">
              <a:latin typeface="+mn-lt"/>
            </a:endParaRPr>
          </a:p>
        </p:txBody>
      </p:sp>
      <p:sp>
        <p:nvSpPr>
          <p:cNvPr id="3" name="Turinio vietos rezervavimo ženklas 2"/>
          <p:cNvSpPr>
            <a:spLocks noGrp="1"/>
          </p:cNvSpPr>
          <p:nvPr>
            <p:ph idx="1"/>
          </p:nvPr>
        </p:nvSpPr>
        <p:spPr>
          <a:xfrm>
            <a:off x="571472" y="1285860"/>
            <a:ext cx="8143932" cy="1643074"/>
          </a:xfrm>
        </p:spPr>
        <p:txBody>
          <a:bodyPr>
            <a:normAutofit/>
          </a:bodyPr>
          <a:lstStyle/>
          <a:p>
            <a:pPr marL="0" indent="0">
              <a:spcBef>
                <a:spcPts val="0"/>
              </a:spcBef>
              <a:buNone/>
            </a:pPr>
            <a:br>
              <a:rPr lang="lt-LT" sz="3300" b="1" dirty="0"/>
            </a:br>
            <a:r>
              <a:rPr lang="lt-LT" sz="2000" b="1" dirty="0"/>
              <a:t>13. Mokytojai organizuoja edukacines išvykas.</a:t>
            </a:r>
          </a:p>
          <a:p>
            <a:pPr marL="0" indent="0">
              <a:spcBef>
                <a:spcPts val="0"/>
              </a:spcBef>
              <a:buNone/>
            </a:pPr>
            <a:endParaRPr lang="lt-LT" sz="1800" b="1" dirty="0"/>
          </a:p>
          <a:p>
            <a:pPr marL="0" indent="0">
              <a:spcBef>
                <a:spcPts val="0"/>
              </a:spcBef>
              <a:buNone/>
            </a:pPr>
            <a:endParaRPr lang="lt-LT" sz="3600" b="1" dirty="0"/>
          </a:p>
          <a:p>
            <a:pPr marL="0" indent="0">
              <a:spcBef>
                <a:spcPts val="0"/>
              </a:spcBef>
              <a:buNone/>
            </a:pPr>
            <a:endParaRPr lang="lt-LT" sz="3600" b="1" dirty="0"/>
          </a:p>
          <a:p>
            <a:pPr marL="0" indent="0">
              <a:spcBef>
                <a:spcPts val="0"/>
              </a:spcBef>
              <a:buNone/>
            </a:pPr>
            <a:endParaRPr lang="lt-LT" sz="3400" b="1" dirty="0"/>
          </a:p>
          <a:p>
            <a:pPr marL="0" indent="0">
              <a:spcBef>
                <a:spcPts val="0"/>
              </a:spcBef>
              <a:buNone/>
            </a:pPr>
            <a:endParaRPr lang="lt-LT" sz="3400" b="1" dirty="0"/>
          </a:p>
          <a:p>
            <a:pPr marL="0" indent="0">
              <a:spcBef>
                <a:spcPts val="0"/>
              </a:spcBef>
              <a:buNone/>
            </a:pPr>
            <a:endParaRPr lang="lt-LT"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51</a:t>
            </a:fld>
            <a:endParaRPr lang="lt-LT"/>
          </a:p>
        </p:txBody>
      </p:sp>
      <p:pic>
        <p:nvPicPr>
          <p:cNvPr id="28674" name="Picture 2"/>
          <p:cNvPicPr>
            <a:picLocks noChangeAspect="1" noChangeArrowheads="1"/>
          </p:cNvPicPr>
          <p:nvPr/>
        </p:nvPicPr>
        <p:blipFill>
          <a:blip r:embed="rId2"/>
          <a:srcRect/>
          <a:stretch>
            <a:fillRect/>
          </a:stretch>
        </p:blipFill>
        <p:spPr bwMode="auto">
          <a:xfrm>
            <a:off x="798462" y="2812503"/>
            <a:ext cx="8132810" cy="4032448"/>
          </a:xfrm>
          <a:prstGeom prst="rect">
            <a:avLst/>
          </a:prstGeom>
          <a:noFill/>
          <a:ln w="9525">
            <a:noFill/>
            <a:miter lim="800000"/>
            <a:headEnd/>
            <a:tailEnd/>
          </a:ln>
          <a:effec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920564" y="561053"/>
            <a:ext cx="7862150" cy="1143000"/>
          </a:xfrm>
        </p:spPr>
        <p:txBody>
          <a:bodyPr/>
          <a:lstStyle/>
          <a:p>
            <a:pPr algn="ctr"/>
            <a:r>
              <a:rPr lang="lt-LT" b="1" dirty="0">
                <a:latin typeface="+mn-lt"/>
              </a:rPr>
              <a:t>Mokinių apklausa</a:t>
            </a:r>
            <a:endParaRPr lang="lt-LT" dirty="0">
              <a:latin typeface="+mn-lt"/>
            </a:endParaRPr>
          </a:p>
        </p:txBody>
      </p:sp>
      <p:sp>
        <p:nvSpPr>
          <p:cNvPr id="3" name="Turinio vietos rezervavimo ženklas 2"/>
          <p:cNvSpPr>
            <a:spLocks noGrp="1"/>
          </p:cNvSpPr>
          <p:nvPr>
            <p:ph idx="1"/>
          </p:nvPr>
        </p:nvSpPr>
        <p:spPr>
          <a:xfrm>
            <a:off x="660247" y="1916832"/>
            <a:ext cx="7615262" cy="936104"/>
          </a:xfrm>
        </p:spPr>
        <p:txBody>
          <a:bodyPr>
            <a:normAutofit/>
          </a:bodyPr>
          <a:lstStyle/>
          <a:p>
            <a:pPr>
              <a:buNone/>
            </a:pPr>
            <a:r>
              <a:rPr lang="lt-LT" sz="1600" b="1" dirty="0"/>
              <a:t>14. </a:t>
            </a:r>
            <a:r>
              <a:rPr lang="lt-LT" sz="2000" b="1" dirty="0"/>
              <a:t>Edukacinės išvykos vyksta:</a:t>
            </a:r>
          </a:p>
          <a:p>
            <a:pPr marL="0" indent="0">
              <a:spcBef>
                <a:spcPts val="0"/>
              </a:spcBef>
              <a:buNone/>
            </a:pPr>
            <a:br>
              <a:rPr lang="lt-LT" sz="1600" b="1" dirty="0"/>
            </a:br>
            <a:endParaRPr lang="lt-LT" sz="1600"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52</a:t>
            </a:fld>
            <a:endParaRPr lang="lt-LT"/>
          </a:p>
        </p:txBody>
      </p:sp>
      <p:pic>
        <p:nvPicPr>
          <p:cNvPr id="29698" name="Picture 2"/>
          <p:cNvPicPr>
            <a:picLocks noChangeAspect="1" noChangeArrowheads="1"/>
          </p:cNvPicPr>
          <p:nvPr/>
        </p:nvPicPr>
        <p:blipFill>
          <a:blip r:embed="rId2"/>
          <a:srcRect/>
          <a:stretch>
            <a:fillRect/>
          </a:stretch>
        </p:blipFill>
        <p:spPr bwMode="auto">
          <a:xfrm>
            <a:off x="446517" y="2629423"/>
            <a:ext cx="8662406" cy="4095906"/>
          </a:xfrm>
          <a:prstGeom prst="rect">
            <a:avLst/>
          </a:prstGeom>
          <a:noFill/>
          <a:ln w="9525">
            <a:noFill/>
            <a:miter lim="800000"/>
            <a:headEnd/>
            <a:tailEnd/>
          </a:ln>
          <a:effec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115616" y="644519"/>
            <a:ext cx="7862150" cy="1143000"/>
          </a:xfrm>
        </p:spPr>
        <p:txBody>
          <a:bodyPr/>
          <a:lstStyle/>
          <a:p>
            <a:pPr algn="ctr"/>
            <a:r>
              <a:rPr lang="lt-LT" b="1" dirty="0">
                <a:latin typeface="+mn-lt"/>
              </a:rPr>
              <a:t>Mokinių apklausa</a:t>
            </a:r>
            <a:endParaRPr lang="lt-LT" dirty="0">
              <a:latin typeface="+mn-lt"/>
            </a:endParaRPr>
          </a:p>
        </p:txBody>
      </p:sp>
      <p:sp>
        <p:nvSpPr>
          <p:cNvPr id="3" name="Turinio vietos rezervavimo ženklas 2"/>
          <p:cNvSpPr>
            <a:spLocks noGrp="1"/>
          </p:cNvSpPr>
          <p:nvPr>
            <p:ph idx="1"/>
          </p:nvPr>
        </p:nvSpPr>
        <p:spPr>
          <a:xfrm>
            <a:off x="638940" y="2105214"/>
            <a:ext cx="7862150" cy="2372274"/>
          </a:xfrm>
        </p:spPr>
        <p:txBody>
          <a:bodyPr>
            <a:noAutofit/>
          </a:bodyPr>
          <a:lstStyle/>
          <a:p>
            <a:pPr>
              <a:buNone/>
            </a:pPr>
            <a:r>
              <a:rPr lang="lt-LT" sz="1800" b="1" dirty="0"/>
              <a:t>15. Edukaciniai užsiėmimai kitose erdvėse yra naudingi.</a:t>
            </a:r>
          </a:p>
          <a:p>
            <a:pPr marL="0" indent="0">
              <a:spcBef>
                <a:spcPts val="0"/>
              </a:spcBef>
              <a:buNone/>
            </a:pPr>
            <a:br>
              <a:rPr lang="lt-LT" sz="1600" b="1" dirty="0"/>
            </a:br>
            <a:endParaRPr lang="lt-LT" sz="1600"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53</a:t>
            </a:fld>
            <a:endParaRPr lang="lt-LT"/>
          </a:p>
        </p:txBody>
      </p:sp>
      <p:pic>
        <p:nvPicPr>
          <p:cNvPr id="30722" name="Picture 2"/>
          <p:cNvPicPr>
            <a:picLocks noChangeAspect="1" noChangeArrowheads="1"/>
          </p:cNvPicPr>
          <p:nvPr/>
        </p:nvPicPr>
        <p:blipFill>
          <a:blip r:embed="rId2"/>
          <a:srcRect/>
          <a:stretch>
            <a:fillRect/>
          </a:stretch>
        </p:blipFill>
        <p:spPr bwMode="auto">
          <a:xfrm>
            <a:off x="638940" y="2598626"/>
            <a:ext cx="7461452" cy="4236588"/>
          </a:xfrm>
          <a:prstGeom prst="rect">
            <a:avLst/>
          </a:prstGeom>
          <a:noFill/>
          <a:ln w="9525">
            <a:noFill/>
            <a:miter lim="800000"/>
            <a:headEnd/>
            <a:tailEnd/>
          </a:ln>
          <a:effec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043608" y="573390"/>
            <a:ext cx="7862150" cy="1143000"/>
          </a:xfrm>
        </p:spPr>
        <p:txBody>
          <a:bodyPr/>
          <a:lstStyle/>
          <a:p>
            <a:pPr algn="ctr"/>
            <a:r>
              <a:rPr lang="lt-LT" b="1" dirty="0">
                <a:latin typeface="+mn-lt"/>
              </a:rPr>
              <a:t>Mokinių apklausa</a:t>
            </a:r>
            <a:endParaRPr lang="lt-LT" dirty="0">
              <a:latin typeface="+mn-lt"/>
            </a:endParaRPr>
          </a:p>
        </p:txBody>
      </p:sp>
      <p:sp>
        <p:nvSpPr>
          <p:cNvPr id="3" name="Turinio vietos rezervavimo ženklas 2"/>
          <p:cNvSpPr>
            <a:spLocks noGrp="1"/>
          </p:cNvSpPr>
          <p:nvPr>
            <p:ph idx="1"/>
          </p:nvPr>
        </p:nvSpPr>
        <p:spPr>
          <a:xfrm>
            <a:off x="571471" y="1772816"/>
            <a:ext cx="8001056" cy="857256"/>
          </a:xfrm>
        </p:spPr>
        <p:txBody>
          <a:bodyPr>
            <a:noAutofit/>
          </a:bodyPr>
          <a:lstStyle/>
          <a:p>
            <a:pPr>
              <a:buNone/>
            </a:pPr>
            <a:r>
              <a:rPr lang="lt-LT" sz="2000" b="1" dirty="0"/>
              <a:t>16. Mokymasis be sienų suteikia emocinio džiaugsmo.</a:t>
            </a:r>
          </a:p>
          <a:p>
            <a:pPr marL="0" indent="0">
              <a:spcBef>
                <a:spcPts val="0"/>
              </a:spcBef>
              <a:buNone/>
            </a:pPr>
            <a:br>
              <a:rPr lang="lt-LT" sz="1600" b="1" dirty="0"/>
            </a:br>
            <a:endParaRPr lang="lt-LT" sz="1600"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54</a:t>
            </a:fld>
            <a:endParaRPr lang="lt-LT"/>
          </a:p>
        </p:txBody>
      </p:sp>
      <p:pic>
        <p:nvPicPr>
          <p:cNvPr id="31746" name="Picture 2"/>
          <p:cNvPicPr>
            <a:picLocks noChangeAspect="1" noChangeArrowheads="1"/>
          </p:cNvPicPr>
          <p:nvPr/>
        </p:nvPicPr>
        <p:blipFill>
          <a:blip r:embed="rId2"/>
          <a:srcRect/>
          <a:stretch>
            <a:fillRect/>
          </a:stretch>
        </p:blipFill>
        <p:spPr bwMode="auto">
          <a:xfrm>
            <a:off x="791147" y="2439966"/>
            <a:ext cx="7561705" cy="4337935"/>
          </a:xfrm>
          <a:prstGeom prst="rect">
            <a:avLst/>
          </a:prstGeom>
          <a:noFill/>
          <a:ln w="9525">
            <a:noFill/>
            <a:miter lim="800000"/>
            <a:headEnd/>
            <a:tailEnd/>
          </a:ln>
          <a:effec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031194" y="548680"/>
            <a:ext cx="7862150" cy="1143000"/>
          </a:xfrm>
        </p:spPr>
        <p:txBody>
          <a:bodyPr/>
          <a:lstStyle/>
          <a:p>
            <a:pPr algn="ctr"/>
            <a:r>
              <a:rPr lang="lt-LT" b="1" dirty="0">
                <a:latin typeface="+mn-lt"/>
              </a:rPr>
              <a:t>Mokinių apklausa</a:t>
            </a:r>
            <a:endParaRPr lang="lt-LT" dirty="0">
              <a:latin typeface="+mn-lt"/>
            </a:endParaRPr>
          </a:p>
        </p:txBody>
      </p:sp>
      <p:sp>
        <p:nvSpPr>
          <p:cNvPr id="3" name="Turinio vietos rezervavimo ženklas 2"/>
          <p:cNvSpPr>
            <a:spLocks noGrp="1"/>
          </p:cNvSpPr>
          <p:nvPr>
            <p:ph idx="1"/>
          </p:nvPr>
        </p:nvSpPr>
        <p:spPr>
          <a:xfrm>
            <a:off x="539552" y="1747364"/>
            <a:ext cx="7862150" cy="817540"/>
          </a:xfrm>
        </p:spPr>
        <p:txBody>
          <a:bodyPr>
            <a:noAutofit/>
          </a:bodyPr>
          <a:lstStyle/>
          <a:p>
            <a:pPr>
              <a:buNone/>
            </a:pPr>
            <a:r>
              <a:rPr lang="lt-LT" sz="2000" b="1" dirty="0"/>
              <a:t>17. Kas dažniausiai organizuoja edukacines išvykas?</a:t>
            </a:r>
          </a:p>
          <a:p>
            <a:pPr marL="0" indent="0">
              <a:spcBef>
                <a:spcPts val="0"/>
              </a:spcBef>
              <a:buNone/>
            </a:pPr>
            <a:br>
              <a:rPr lang="lt-LT" sz="1800" b="1" dirty="0"/>
            </a:br>
            <a:endParaRPr lang="lt-LT" sz="1800"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55</a:t>
            </a:fld>
            <a:endParaRPr lang="lt-LT"/>
          </a:p>
        </p:txBody>
      </p:sp>
      <p:pic>
        <p:nvPicPr>
          <p:cNvPr id="32770" name="Picture 2"/>
          <p:cNvPicPr>
            <a:picLocks noChangeAspect="1" noChangeArrowheads="1"/>
          </p:cNvPicPr>
          <p:nvPr/>
        </p:nvPicPr>
        <p:blipFill>
          <a:blip r:embed="rId2"/>
          <a:srcRect/>
          <a:stretch>
            <a:fillRect/>
          </a:stretch>
        </p:blipFill>
        <p:spPr bwMode="auto">
          <a:xfrm>
            <a:off x="490385" y="2564904"/>
            <a:ext cx="8669573" cy="4061105"/>
          </a:xfrm>
          <a:prstGeom prst="rect">
            <a:avLst/>
          </a:prstGeom>
          <a:noFill/>
          <a:ln w="9525">
            <a:noFill/>
            <a:miter lim="800000"/>
            <a:headEnd/>
            <a:tailEnd/>
          </a:ln>
          <a:effec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899592" y="1628800"/>
            <a:ext cx="7586658" cy="2428892"/>
          </a:xfrm>
        </p:spPr>
        <p:txBody>
          <a:bodyPr>
            <a:normAutofit/>
          </a:bodyPr>
          <a:lstStyle/>
          <a:p>
            <a:pPr algn="ctr"/>
            <a:r>
              <a:rPr lang="lt-LT" b="1" dirty="0">
                <a:latin typeface="+mn-lt"/>
              </a:rPr>
              <a:t>Mokinių ir mokytojų nuomonių palyginimas</a:t>
            </a:r>
            <a:endParaRPr lang="lt-LT" dirty="0">
              <a:latin typeface="+mn-lt"/>
            </a:endParaRPr>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56</a:t>
            </a:fld>
            <a:endParaRPr lang="lt-LT"/>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67544" y="857232"/>
            <a:ext cx="8466144" cy="1857388"/>
          </a:xfrm>
        </p:spPr>
        <p:txBody>
          <a:bodyPr>
            <a:noAutofit/>
          </a:bodyPr>
          <a:lstStyle/>
          <a:p>
            <a:br>
              <a:rPr lang="lt-LT" sz="1800" b="1" dirty="0"/>
            </a:br>
            <a:br>
              <a:rPr lang="lt-LT" sz="1800" b="1" dirty="0"/>
            </a:br>
            <a:br>
              <a:rPr lang="lt-LT" sz="1800" b="1" dirty="0"/>
            </a:br>
            <a:br>
              <a:rPr lang="lt-LT" sz="1800" b="1" dirty="0"/>
            </a:br>
            <a:br>
              <a:rPr lang="lt-LT" sz="1800" b="1" dirty="0"/>
            </a:br>
            <a:br>
              <a:rPr lang="lt-LT" sz="1800" b="1" dirty="0"/>
            </a:br>
            <a:br>
              <a:rPr lang="lt-LT" sz="1800" b="1" dirty="0"/>
            </a:br>
            <a:br>
              <a:rPr lang="lt-LT" sz="1800" b="1" dirty="0"/>
            </a:br>
            <a:r>
              <a:rPr lang="lt-LT" sz="2000" b="1" dirty="0">
                <a:latin typeface="+mn-lt"/>
              </a:rPr>
              <a:t>1. Mokytojai aptaria su mokiniais planuojamas ugdymo(si) veiklas mokyklos teritorijoje (lauko klasėje, stadione, sporto aikštyne, pavėsinėje, želdinių teritorijoje, prie tvenkinio, žaidimų aikštelėje).</a:t>
            </a:r>
            <a:br>
              <a:rPr lang="lt-LT" sz="1800" b="1" dirty="0"/>
            </a:br>
            <a:br>
              <a:rPr lang="lt-LT" sz="2800" b="1" dirty="0"/>
            </a:br>
            <a:endParaRPr lang="lt-LT" sz="2800"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57</a:t>
            </a:fld>
            <a:endParaRPr lang="lt-LT"/>
          </a:p>
        </p:txBody>
      </p:sp>
      <p:graphicFrame>
        <p:nvGraphicFramePr>
          <p:cNvPr id="6" name="Diagrama 5">
            <a:extLst>
              <a:ext uri="{FF2B5EF4-FFF2-40B4-BE49-F238E27FC236}">
                <a16:creationId xmlns:a16="http://schemas.microsoft.com/office/drawing/2014/main" id="{EA1137C4-36E1-604C-339C-A80031D84032}"/>
              </a:ext>
            </a:extLst>
          </p:cNvPr>
          <p:cNvGraphicFramePr/>
          <p:nvPr>
            <p:extLst>
              <p:ext uri="{D42A27DB-BD31-4B8C-83A1-F6EECF244321}">
                <p14:modId xmlns:p14="http://schemas.microsoft.com/office/powerpoint/2010/main" val="3113207442"/>
              </p:ext>
            </p:extLst>
          </p:nvPr>
        </p:nvGraphicFramePr>
        <p:xfrm>
          <a:off x="1187624" y="2481673"/>
          <a:ext cx="6096000" cy="4064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83568" y="980728"/>
            <a:ext cx="7974628" cy="1519578"/>
          </a:xfrm>
        </p:spPr>
        <p:txBody>
          <a:bodyPr>
            <a:normAutofit fontScale="90000"/>
          </a:bodyPr>
          <a:lstStyle/>
          <a:p>
            <a:br>
              <a:rPr lang="lt-LT" b="1" dirty="0"/>
            </a:br>
            <a:r>
              <a:rPr lang="lt-LT" b="1" dirty="0"/>
              <a:t> </a:t>
            </a:r>
            <a:br>
              <a:rPr lang="lt-LT" b="1" dirty="0"/>
            </a:br>
            <a:br>
              <a:rPr lang="lt-LT" b="1" dirty="0"/>
            </a:br>
            <a:br>
              <a:rPr lang="lt-LT" b="1" dirty="0"/>
            </a:br>
            <a:br>
              <a:rPr lang="lt-LT" sz="2800" b="1" dirty="0"/>
            </a:br>
            <a:br>
              <a:rPr lang="lt-LT" b="1" dirty="0"/>
            </a:br>
            <a:r>
              <a:rPr lang="lt-LT" sz="2200" b="1" dirty="0">
                <a:latin typeface="+mn-lt"/>
              </a:rPr>
              <a:t>2. Mokytojai veda pamokas mokyklos teritorijoje</a:t>
            </a:r>
            <a:br>
              <a:rPr lang="lt-LT" dirty="0"/>
            </a:br>
            <a:endParaRPr lang="lt-LT"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58</a:t>
            </a:fld>
            <a:endParaRPr lang="lt-LT"/>
          </a:p>
        </p:txBody>
      </p:sp>
      <p:graphicFrame>
        <p:nvGraphicFramePr>
          <p:cNvPr id="3" name="Diagrama 2">
            <a:extLst>
              <a:ext uri="{FF2B5EF4-FFF2-40B4-BE49-F238E27FC236}">
                <a16:creationId xmlns:a16="http://schemas.microsoft.com/office/drawing/2014/main" id="{09AF8B1B-BE24-E31C-9621-26B82DBC8F22}"/>
              </a:ext>
            </a:extLst>
          </p:cNvPr>
          <p:cNvGraphicFramePr/>
          <p:nvPr>
            <p:extLst>
              <p:ext uri="{D42A27DB-BD31-4B8C-83A1-F6EECF244321}">
                <p14:modId xmlns:p14="http://schemas.microsoft.com/office/powerpoint/2010/main" val="3784254111"/>
              </p:ext>
            </p:extLst>
          </p:nvPr>
        </p:nvGraphicFramePr>
        <p:xfrm>
          <a:off x="1187624" y="2474912"/>
          <a:ext cx="6096000" cy="4064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83568" y="1117600"/>
            <a:ext cx="8007423" cy="1143000"/>
          </a:xfrm>
        </p:spPr>
        <p:txBody>
          <a:bodyPr>
            <a:normAutofit/>
          </a:bodyPr>
          <a:lstStyle/>
          <a:p>
            <a:r>
              <a:rPr lang="lt-LT" sz="2200" b="1" dirty="0">
                <a:latin typeface="+mn-lt"/>
              </a:rPr>
              <a:t>3. Mokytojai organizuoja mokyklos teritorijoje praktinę veiklą, įtvirtinančią pamokoje įgytas teorines žinias.</a:t>
            </a:r>
            <a:br>
              <a:rPr lang="lt-LT" sz="2800" b="1" dirty="0"/>
            </a:br>
            <a:endParaRPr lang="lt-LT" sz="2800" dirty="0"/>
          </a:p>
        </p:txBody>
      </p:sp>
      <p:sp>
        <p:nvSpPr>
          <p:cNvPr id="3" name="Turinio vietos rezervavimo ženklas 2"/>
          <p:cNvSpPr>
            <a:spLocks noGrp="1"/>
          </p:cNvSpPr>
          <p:nvPr>
            <p:ph idx="1"/>
          </p:nvPr>
        </p:nvSpPr>
        <p:spPr/>
        <p:txBody>
          <a:bodyPr/>
          <a:lstStyle/>
          <a:p>
            <a:pPr>
              <a:buNone/>
            </a:pPr>
            <a:br>
              <a:rPr lang="lt-LT" b="1" dirty="0"/>
            </a:br>
            <a:br>
              <a:rPr lang="lt-LT" dirty="0"/>
            </a:br>
            <a:endParaRPr lang="lt-LT"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59</a:t>
            </a:fld>
            <a:endParaRPr lang="lt-LT"/>
          </a:p>
        </p:txBody>
      </p:sp>
      <p:graphicFrame>
        <p:nvGraphicFramePr>
          <p:cNvPr id="6" name="Diagrama 5">
            <a:extLst>
              <a:ext uri="{FF2B5EF4-FFF2-40B4-BE49-F238E27FC236}">
                <a16:creationId xmlns:a16="http://schemas.microsoft.com/office/drawing/2014/main" id="{3F9BA375-E570-24A6-F35C-3BD94DEA4876}"/>
              </a:ext>
            </a:extLst>
          </p:cNvPr>
          <p:cNvGraphicFramePr/>
          <p:nvPr>
            <p:extLst>
              <p:ext uri="{D42A27DB-BD31-4B8C-83A1-F6EECF244321}">
                <p14:modId xmlns:p14="http://schemas.microsoft.com/office/powerpoint/2010/main" val="3950605563"/>
              </p:ext>
            </p:extLst>
          </p:nvPr>
        </p:nvGraphicFramePr>
        <p:xfrm>
          <a:off x="1187624" y="2519362"/>
          <a:ext cx="6096000" cy="4064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404664"/>
            <a:ext cx="7872410" cy="1143000"/>
          </a:xfrm>
        </p:spPr>
        <p:txBody>
          <a:bodyPr>
            <a:noAutofit/>
          </a:bodyPr>
          <a:lstStyle/>
          <a:p>
            <a:r>
              <a:rPr lang="lt-LT" sz="2000" b="1" dirty="0">
                <a:latin typeface="+mn-lt"/>
              </a:rPr>
              <a:t>4. Mokytojai veda pamokas šiose mokyklos teritorijos erdvėse:</a:t>
            </a:r>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60</a:t>
            </a:fld>
            <a:endParaRPr lang="lt-LT"/>
          </a:p>
        </p:txBody>
      </p:sp>
      <p:graphicFrame>
        <p:nvGraphicFramePr>
          <p:cNvPr id="9" name="Turinio vietos rezervavimo ženklas 8">
            <a:extLst>
              <a:ext uri="{FF2B5EF4-FFF2-40B4-BE49-F238E27FC236}">
                <a16:creationId xmlns:a16="http://schemas.microsoft.com/office/drawing/2014/main" id="{C37907DB-92C2-0C34-DB78-0F8C62F77768}"/>
              </a:ext>
            </a:extLst>
          </p:cNvPr>
          <p:cNvGraphicFramePr>
            <a:graphicFrameLocks noGrp="1"/>
          </p:cNvGraphicFramePr>
          <p:nvPr>
            <p:ph idx="1"/>
            <p:extLst>
              <p:ext uri="{D42A27DB-BD31-4B8C-83A1-F6EECF244321}">
                <p14:modId xmlns:p14="http://schemas.microsoft.com/office/powerpoint/2010/main" val="2152575790"/>
              </p:ext>
            </p:extLst>
          </p:nvPr>
        </p:nvGraphicFramePr>
        <p:xfrm>
          <a:off x="457200" y="2070660"/>
          <a:ext cx="8229600" cy="4389437"/>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39552" y="608018"/>
            <a:ext cx="8394136" cy="1143000"/>
          </a:xfrm>
        </p:spPr>
        <p:txBody>
          <a:bodyPr>
            <a:normAutofit/>
          </a:bodyPr>
          <a:lstStyle/>
          <a:p>
            <a:r>
              <a:rPr lang="lt-LT" sz="2000" b="1" dirty="0">
                <a:latin typeface="+mn-lt"/>
              </a:rPr>
              <a:t>5. Mokyklos teritorija išnaudojama renginiams, akcijoms, judriosioms pertraukoms ir sveikatos stiprinimui.</a:t>
            </a:r>
          </a:p>
        </p:txBody>
      </p:sp>
      <p:sp>
        <p:nvSpPr>
          <p:cNvPr id="3" name="Turinio vietos rezervavimo ženklas 2"/>
          <p:cNvSpPr>
            <a:spLocks noGrp="1"/>
          </p:cNvSpPr>
          <p:nvPr>
            <p:ph idx="1"/>
          </p:nvPr>
        </p:nvSpPr>
        <p:spPr>
          <a:xfrm>
            <a:off x="357158" y="3429000"/>
            <a:ext cx="8229600" cy="4525963"/>
          </a:xfrm>
        </p:spPr>
        <p:txBody>
          <a:bodyPr/>
          <a:lstStyle/>
          <a:p>
            <a:pPr marL="0" indent="0">
              <a:buNone/>
            </a:pPr>
            <a:br>
              <a:rPr lang="lt-LT" b="1" dirty="0"/>
            </a:br>
            <a:br>
              <a:rPr lang="lt-LT" dirty="0"/>
            </a:br>
            <a:endParaRPr lang="lt-LT"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61</a:t>
            </a:fld>
            <a:endParaRPr lang="lt-LT"/>
          </a:p>
        </p:txBody>
      </p:sp>
      <p:graphicFrame>
        <p:nvGraphicFramePr>
          <p:cNvPr id="6" name="Diagrama 5">
            <a:extLst>
              <a:ext uri="{FF2B5EF4-FFF2-40B4-BE49-F238E27FC236}">
                <a16:creationId xmlns:a16="http://schemas.microsoft.com/office/drawing/2014/main" id="{B8028D16-9DE2-FE7C-5EC7-A8F2065E4EB4}"/>
              </a:ext>
            </a:extLst>
          </p:cNvPr>
          <p:cNvGraphicFramePr/>
          <p:nvPr>
            <p:extLst>
              <p:ext uri="{D42A27DB-BD31-4B8C-83A1-F6EECF244321}">
                <p14:modId xmlns:p14="http://schemas.microsoft.com/office/powerpoint/2010/main" val="108198707"/>
              </p:ext>
            </p:extLst>
          </p:nvPr>
        </p:nvGraphicFramePr>
        <p:xfrm>
          <a:off x="1074655" y="2469013"/>
          <a:ext cx="6096000" cy="4064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40925" y="803114"/>
            <a:ext cx="7862150" cy="1143000"/>
          </a:xfrm>
        </p:spPr>
        <p:txBody>
          <a:bodyPr>
            <a:normAutofit/>
          </a:bodyPr>
          <a:lstStyle/>
          <a:p>
            <a:r>
              <a:rPr lang="lt-LT" sz="2000" b="1" dirty="0">
                <a:latin typeface="+mn-lt"/>
              </a:rPr>
              <a:t>6. Mokyklos teritorijoje esanti lauko klasė pritaikyta skirtingoms ugdymosi veikloms (skirtingų dalykų pamokoms).</a:t>
            </a:r>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62</a:t>
            </a:fld>
            <a:endParaRPr lang="lt-LT"/>
          </a:p>
        </p:txBody>
      </p:sp>
      <p:graphicFrame>
        <p:nvGraphicFramePr>
          <p:cNvPr id="3" name="Diagrama 2">
            <a:extLst>
              <a:ext uri="{FF2B5EF4-FFF2-40B4-BE49-F238E27FC236}">
                <a16:creationId xmlns:a16="http://schemas.microsoft.com/office/drawing/2014/main" id="{D92916C0-7D15-314D-16FA-44B123FCD33E}"/>
              </a:ext>
            </a:extLst>
          </p:cNvPr>
          <p:cNvGraphicFramePr/>
          <p:nvPr>
            <p:extLst>
              <p:ext uri="{D42A27DB-BD31-4B8C-83A1-F6EECF244321}">
                <p14:modId xmlns:p14="http://schemas.microsoft.com/office/powerpoint/2010/main" val="2240263013"/>
              </p:ext>
            </p:extLst>
          </p:nvPr>
        </p:nvGraphicFramePr>
        <p:xfrm>
          <a:off x="1115616" y="2462472"/>
          <a:ext cx="6096000" cy="4064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40924" y="980728"/>
            <a:ext cx="8045875" cy="1143000"/>
          </a:xfrm>
        </p:spPr>
        <p:txBody>
          <a:bodyPr>
            <a:normAutofit/>
          </a:bodyPr>
          <a:lstStyle/>
          <a:p>
            <a:r>
              <a:rPr lang="lt-LT" sz="2000" b="1" dirty="0">
                <a:latin typeface="+mn-lt"/>
              </a:rPr>
              <a:t>7. Mokytojai išnaudoja mokyklos teritoriją projektinėms veikloms ir integruotoms pamokoms.</a:t>
            </a:r>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63</a:t>
            </a:fld>
            <a:endParaRPr lang="lt-LT"/>
          </a:p>
        </p:txBody>
      </p:sp>
      <p:graphicFrame>
        <p:nvGraphicFramePr>
          <p:cNvPr id="3" name="Diagrama 2">
            <a:extLst>
              <a:ext uri="{FF2B5EF4-FFF2-40B4-BE49-F238E27FC236}">
                <a16:creationId xmlns:a16="http://schemas.microsoft.com/office/drawing/2014/main" id="{7349F9A2-998E-7EF6-55FF-F89FC59E2812}"/>
              </a:ext>
            </a:extLst>
          </p:cNvPr>
          <p:cNvGraphicFramePr/>
          <p:nvPr>
            <p:extLst>
              <p:ext uri="{D42A27DB-BD31-4B8C-83A1-F6EECF244321}">
                <p14:modId xmlns:p14="http://schemas.microsoft.com/office/powerpoint/2010/main" val="938719656"/>
              </p:ext>
            </p:extLst>
          </p:nvPr>
        </p:nvGraphicFramePr>
        <p:xfrm>
          <a:off x="1082695" y="2462472"/>
          <a:ext cx="6096000" cy="4064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071538" y="274638"/>
            <a:ext cx="7862150" cy="1143000"/>
          </a:xfrm>
        </p:spPr>
        <p:txBody>
          <a:bodyPr>
            <a:normAutofit/>
          </a:bodyPr>
          <a:lstStyle/>
          <a:p>
            <a:r>
              <a:rPr lang="lt-LT" sz="2000" b="1" dirty="0">
                <a:latin typeface="+mn-lt"/>
              </a:rPr>
              <a:t>8. Mokytojai organizuoja edukacines išvykas.</a:t>
            </a:r>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64</a:t>
            </a:fld>
            <a:endParaRPr lang="lt-LT"/>
          </a:p>
        </p:txBody>
      </p:sp>
      <p:graphicFrame>
        <p:nvGraphicFramePr>
          <p:cNvPr id="7" name="Turinio vietos rezervavimo ženklas 6">
            <a:extLst>
              <a:ext uri="{FF2B5EF4-FFF2-40B4-BE49-F238E27FC236}">
                <a16:creationId xmlns:a16="http://schemas.microsoft.com/office/drawing/2014/main" id="{B4DB1764-EA9A-0315-CB3E-299A04FB2AF3}"/>
              </a:ext>
            </a:extLst>
          </p:cNvPr>
          <p:cNvGraphicFramePr>
            <a:graphicFrameLocks noGrp="1"/>
          </p:cNvGraphicFramePr>
          <p:nvPr>
            <p:ph idx="1"/>
            <p:extLst>
              <p:ext uri="{D42A27DB-BD31-4B8C-83A1-F6EECF244321}">
                <p14:modId xmlns:p14="http://schemas.microsoft.com/office/powerpoint/2010/main" val="1057040447"/>
              </p:ext>
            </p:extLst>
          </p:nvPr>
        </p:nvGraphicFramePr>
        <p:xfrm>
          <a:off x="457200" y="1935163"/>
          <a:ext cx="8229600" cy="4389437"/>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80696" y="764704"/>
            <a:ext cx="8106104" cy="1143000"/>
          </a:xfrm>
        </p:spPr>
        <p:txBody>
          <a:bodyPr>
            <a:normAutofit/>
          </a:bodyPr>
          <a:lstStyle/>
          <a:p>
            <a:r>
              <a:rPr lang="lt-LT" sz="2000" b="1" dirty="0">
                <a:latin typeface="+mn-lt"/>
              </a:rPr>
              <a:t> 9. Man yra naudinga ugdomoji veikla, organizuojama mokyklos teritorijoje.</a:t>
            </a:r>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65</a:t>
            </a:fld>
            <a:endParaRPr lang="lt-LT"/>
          </a:p>
        </p:txBody>
      </p:sp>
      <p:graphicFrame>
        <p:nvGraphicFramePr>
          <p:cNvPr id="3" name="Diagrama 2">
            <a:extLst>
              <a:ext uri="{FF2B5EF4-FFF2-40B4-BE49-F238E27FC236}">
                <a16:creationId xmlns:a16="http://schemas.microsoft.com/office/drawing/2014/main" id="{80F8C88C-5BB3-C864-13B1-1C01A4B77FD2}"/>
              </a:ext>
            </a:extLst>
          </p:cNvPr>
          <p:cNvGraphicFramePr/>
          <p:nvPr>
            <p:extLst>
              <p:ext uri="{D42A27DB-BD31-4B8C-83A1-F6EECF244321}">
                <p14:modId xmlns:p14="http://schemas.microsoft.com/office/powerpoint/2010/main" val="2046946524"/>
              </p:ext>
            </p:extLst>
          </p:nvPr>
        </p:nvGraphicFramePr>
        <p:xfrm>
          <a:off x="899592" y="2474912"/>
          <a:ext cx="6096000" cy="4064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840336" y="533400"/>
            <a:ext cx="7862150" cy="1143000"/>
          </a:xfrm>
        </p:spPr>
        <p:txBody>
          <a:bodyPr>
            <a:normAutofit/>
          </a:bodyPr>
          <a:lstStyle/>
          <a:p>
            <a:r>
              <a:rPr lang="lt-LT" sz="2000" b="1" dirty="0">
                <a:latin typeface="+mn-lt"/>
              </a:rPr>
              <a:t>10. Edukacinės išvykos vyksta:</a:t>
            </a:r>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66</a:t>
            </a:fld>
            <a:endParaRPr lang="lt-LT"/>
          </a:p>
        </p:txBody>
      </p:sp>
      <p:graphicFrame>
        <p:nvGraphicFramePr>
          <p:cNvPr id="7" name="Turinio vietos rezervavimo ženklas 6">
            <a:extLst>
              <a:ext uri="{FF2B5EF4-FFF2-40B4-BE49-F238E27FC236}">
                <a16:creationId xmlns:a16="http://schemas.microsoft.com/office/drawing/2014/main" id="{625CB3BA-56C3-55FC-BB6B-DB25C4E2589A}"/>
              </a:ext>
            </a:extLst>
          </p:cNvPr>
          <p:cNvGraphicFramePr>
            <a:graphicFrameLocks noGrp="1"/>
          </p:cNvGraphicFramePr>
          <p:nvPr>
            <p:ph idx="1"/>
            <p:extLst>
              <p:ext uri="{D42A27DB-BD31-4B8C-83A1-F6EECF244321}">
                <p14:modId xmlns:p14="http://schemas.microsoft.com/office/powerpoint/2010/main" val="421517073"/>
              </p:ext>
            </p:extLst>
          </p:nvPr>
        </p:nvGraphicFramePr>
        <p:xfrm>
          <a:off x="457200" y="2127974"/>
          <a:ext cx="8229600" cy="4389437"/>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40925" y="533400"/>
            <a:ext cx="7862150" cy="1143000"/>
          </a:xfrm>
        </p:spPr>
        <p:txBody>
          <a:bodyPr>
            <a:normAutofit/>
          </a:bodyPr>
          <a:lstStyle/>
          <a:p>
            <a:r>
              <a:rPr lang="lt-LT" sz="2000" b="1" dirty="0">
                <a:latin typeface="+mn-lt"/>
              </a:rPr>
              <a:t>11. Edukaciniai užsiėmimai kitose erdvėse yra naudingi.</a:t>
            </a:r>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67</a:t>
            </a:fld>
            <a:endParaRPr lang="lt-LT"/>
          </a:p>
        </p:txBody>
      </p:sp>
      <p:graphicFrame>
        <p:nvGraphicFramePr>
          <p:cNvPr id="7" name="Turinio vietos rezervavimo ženklas 6">
            <a:extLst>
              <a:ext uri="{FF2B5EF4-FFF2-40B4-BE49-F238E27FC236}">
                <a16:creationId xmlns:a16="http://schemas.microsoft.com/office/drawing/2014/main" id="{0375CF67-842D-B88F-3094-EE0ABE2B8D79}"/>
              </a:ext>
            </a:extLst>
          </p:cNvPr>
          <p:cNvGraphicFramePr>
            <a:graphicFrameLocks noGrp="1"/>
          </p:cNvGraphicFramePr>
          <p:nvPr>
            <p:ph idx="1"/>
            <p:extLst>
              <p:ext uri="{D42A27DB-BD31-4B8C-83A1-F6EECF244321}">
                <p14:modId xmlns:p14="http://schemas.microsoft.com/office/powerpoint/2010/main" val="993180593"/>
              </p:ext>
            </p:extLst>
          </p:nvPr>
        </p:nvGraphicFramePr>
        <p:xfrm>
          <a:off x="457200" y="2169488"/>
          <a:ext cx="8229600" cy="4389437"/>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824650" y="1903730"/>
            <a:ext cx="7862150" cy="1143000"/>
          </a:xfrm>
        </p:spPr>
        <p:txBody>
          <a:bodyPr>
            <a:normAutofit fontScale="90000"/>
          </a:bodyPr>
          <a:lstStyle/>
          <a:p>
            <a:br>
              <a:rPr lang="lt-LT" sz="3100" b="1" dirty="0"/>
            </a:br>
            <a:br>
              <a:rPr lang="lt-LT" dirty="0"/>
            </a:br>
            <a:endParaRPr lang="lt-LT" dirty="0"/>
          </a:p>
        </p:txBody>
      </p:sp>
      <p:sp>
        <p:nvSpPr>
          <p:cNvPr id="3" name="Turinio vietos rezervavimo ženklas 2"/>
          <p:cNvSpPr>
            <a:spLocks noGrp="1"/>
          </p:cNvSpPr>
          <p:nvPr>
            <p:ph idx="1"/>
          </p:nvPr>
        </p:nvSpPr>
        <p:spPr/>
        <p:txBody>
          <a:bodyPr/>
          <a:lstStyle/>
          <a:p>
            <a:pPr>
              <a:buNone/>
            </a:pPr>
            <a:br>
              <a:rPr lang="lt-LT" b="1" dirty="0"/>
            </a:br>
            <a:endParaRPr lang="lt-LT"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68</a:t>
            </a:fld>
            <a:endParaRPr lang="lt-LT"/>
          </a:p>
        </p:txBody>
      </p:sp>
      <p:sp>
        <p:nvSpPr>
          <p:cNvPr id="6" name="Stačiakampis 5"/>
          <p:cNvSpPr/>
          <p:nvPr/>
        </p:nvSpPr>
        <p:spPr>
          <a:xfrm>
            <a:off x="539552" y="1124744"/>
            <a:ext cx="7704856" cy="1015663"/>
          </a:xfrm>
          <a:prstGeom prst="rect">
            <a:avLst/>
          </a:prstGeom>
        </p:spPr>
        <p:txBody>
          <a:bodyPr wrap="square">
            <a:spAutoFit/>
          </a:bodyPr>
          <a:lstStyle/>
          <a:p>
            <a:r>
              <a:rPr lang="lt-LT" sz="2000" b="1" dirty="0">
                <a:solidFill>
                  <a:schemeClr val="tx2"/>
                </a:solidFill>
              </a:rPr>
              <a:t>12. Mokytojai organizuoja ugdymą kitose edukacinėse erdvėse (bibliotekose, muziejuose, dvaruose, įmonėse ir kitose įstaigose).</a:t>
            </a:r>
          </a:p>
        </p:txBody>
      </p:sp>
      <p:graphicFrame>
        <p:nvGraphicFramePr>
          <p:cNvPr id="7" name="Diagrama 6">
            <a:extLst>
              <a:ext uri="{FF2B5EF4-FFF2-40B4-BE49-F238E27FC236}">
                <a16:creationId xmlns:a16="http://schemas.microsoft.com/office/drawing/2014/main" id="{884328C4-ECCC-0D83-46A7-B55BA748E84F}"/>
              </a:ext>
            </a:extLst>
          </p:cNvPr>
          <p:cNvGraphicFramePr/>
          <p:nvPr>
            <p:extLst>
              <p:ext uri="{D42A27DB-BD31-4B8C-83A1-F6EECF244321}">
                <p14:modId xmlns:p14="http://schemas.microsoft.com/office/powerpoint/2010/main" val="866116448"/>
              </p:ext>
            </p:extLst>
          </p:nvPr>
        </p:nvGraphicFramePr>
        <p:xfrm>
          <a:off x="794832" y="2683888"/>
          <a:ext cx="6096000" cy="4064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40925" y="533400"/>
            <a:ext cx="7862150" cy="1143000"/>
          </a:xfrm>
        </p:spPr>
        <p:txBody>
          <a:bodyPr>
            <a:normAutofit/>
          </a:bodyPr>
          <a:lstStyle/>
          <a:p>
            <a:r>
              <a:rPr lang="lt-LT" sz="2000" b="1" dirty="0">
                <a:latin typeface="+mn-lt"/>
              </a:rPr>
              <a:t>13. Mokymasis be sienų suteikia emocinio džiaugsmo.</a:t>
            </a:r>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69</a:t>
            </a:fld>
            <a:endParaRPr lang="lt-LT"/>
          </a:p>
        </p:txBody>
      </p:sp>
      <p:graphicFrame>
        <p:nvGraphicFramePr>
          <p:cNvPr id="7" name="Turinio vietos rezervavimo ženklas 6">
            <a:extLst>
              <a:ext uri="{FF2B5EF4-FFF2-40B4-BE49-F238E27FC236}">
                <a16:creationId xmlns:a16="http://schemas.microsoft.com/office/drawing/2014/main" id="{BE3F9ED4-8E6B-5D65-2E6C-10849EBCE876}"/>
              </a:ext>
            </a:extLst>
          </p:cNvPr>
          <p:cNvGraphicFramePr>
            <a:graphicFrameLocks noGrp="1"/>
          </p:cNvGraphicFramePr>
          <p:nvPr>
            <p:ph idx="1"/>
            <p:extLst>
              <p:ext uri="{D42A27DB-BD31-4B8C-83A1-F6EECF244321}">
                <p14:modId xmlns:p14="http://schemas.microsoft.com/office/powerpoint/2010/main" val="3569146877"/>
              </p:ext>
            </p:extLst>
          </p:nvPr>
        </p:nvGraphicFramePr>
        <p:xfrm>
          <a:off x="457200" y="2141226"/>
          <a:ext cx="8229600" cy="4389437"/>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704088" y="274638"/>
            <a:ext cx="8229600" cy="1143000"/>
          </a:xfrm>
        </p:spPr>
        <p:txBody>
          <a:bodyPr>
            <a:normAutofit/>
          </a:bodyPr>
          <a:lstStyle/>
          <a:p>
            <a:r>
              <a:rPr lang="lt-LT" sz="2000" b="1" dirty="0">
                <a:latin typeface="+mn-lt"/>
              </a:rPr>
              <a:t>14. Kas dažniausiai organizuoja edukacines išvykas?</a:t>
            </a:r>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70</a:t>
            </a:fld>
            <a:endParaRPr lang="lt-LT"/>
          </a:p>
        </p:txBody>
      </p:sp>
      <p:graphicFrame>
        <p:nvGraphicFramePr>
          <p:cNvPr id="7" name="Turinio vietos rezervavimo ženklas 6">
            <a:extLst>
              <a:ext uri="{FF2B5EF4-FFF2-40B4-BE49-F238E27FC236}">
                <a16:creationId xmlns:a16="http://schemas.microsoft.com/office/drawing/2014/main" id="{495410AF-5A84-C89E-4FC5-F5688CA76F66}"/>
              </a:ext>
            </a:extLst>
          </p:cNvPr>
          <p:cNvGraphicFramePr>
            <a:graphicFrameLocks noGrp="1"/>
          </p:cNvGraphicFramePr>
          <p:nvPr>
            <p:ph idx="1"/>
            <p:extLst>
              <p:ext uri="{D42A27DB-BD31-4B8C-83A1-F6EECF244321}">
                <p14:modId xmlns:p14="http://schemas.microsoft.com/office/powerpoint/2010/main" val="899811145"/>
              </p:ext>
            </p:extLst>
          </p:nvPr>
        </p:nvGraphicFramePr>
        <p:xfrm>
          <a:off x="457200" y="2129732"/>
          <a:ext cx="8229600" cy="4389437"/>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0" y="1124744"/>
            <a:ext cx="8964488" cy="913130"/>
          </a:xfrm>
        </p:spPr>
        <p:txBody>
          <a:bodyPr>
            <a:noAutofit/>
          </a:bodyPr>
          <a:lstStyle/>
          <a:p>
            <a:pPr marL="514350" indent="-514350" algn="ctr">
              <a:buAutoNum type="arabicPeriod"/>
            </a:pPr>
            <a:br>
              <a:rPr lang="lt-LT" sz="2800" b="1" dirty="0"/>
            </a:br>
            <a:br>
              <a:rPr lang="lt-LT" sz="2800" b="1" dirty="0"/>
            </a:br>
            <a:br>
              <a:rPr lang="lt-LT" sz="2800" b="1" dirty="0"/>
            </a:br>
            <a:br>
              <a:rPr lang="lt-LT" sz="2800" b="1" dirty="0"/>
            </a:br>
            <a:r>
              <a:rPr lang="lt-LT" sz="3200" b="1" dirty="0">
                <a:latin typeface="+mn-lt"/>
              </a:rPr>
              <a:t>Mokytojų įsivertinimas </a:t>
            </a:r>
            <a:br>
              <a:rPr lang="lt-LT" sz="3200" b="1" dirty="0">
                <a:latin typeface="+mn-lt"/>
              </a:rPr>
            </a:br>
            <a:r>
              <a:rPr lang="lt-LT" sz="3200" b="1" dirty="0">
                <a:latin typeface="+mn-lt"/>
              </a:rPr>
              <a:t>(Mokyklos teritorijos naudojimas ugdymui.</a:t>
            </a:r>
            <a:br>
              <a:rPr lang="lt-LT" sz="3200" b="1" dirty="0">
                <a:latin typeface="+mn-lt"/>
              </a:rPr>
            </a:br>
            <a:r>
              <a:rPr lang="lt-LT" sz="3200" b="1" dirty="0">
                <a:latin typeface="+mn-lt"/>
              </a:rPr>
              <a:t>Edukacinės išvykos.) </a:t>
            </a:r>
          </a:p>
        </p:txBody>
      </p:sp>
      <p:graphicFrame>
        <p:nvGraphicFramePr>
          <p:cNvPr id="4" name="Turinio vietos rezervavimo ženklas 3"/>
          <p:cNvGraphicFramePr>
            <a:graphicFrameLocks noGrp="1"/>
          </p:cNvGraphicFramePr>
          <p:nvPr>
            <p:ph idx="1"/>
            <p:extLst>
              <p:ext uri="{D42A27DB-BD31-4B8C-83A1-F6EECF244321}">
                <p14:modId xmlns:p14="http://schemas.microsoft.com/office/powerpoint/2010/main" val="2262229071"/>
              </p:ext>
            </p:extLst>
          </p:nvPr>
        </p:nvGraphicFramePr>
        <p:xfrm>
          <a:off x="611560" y="2564904"/>
          <a:ext cx="8176422" cy="4082290"/>
        </p:xfrm>
        <a:graphic>
          <a:graphicData uri="http://schemas.openxmlformats.org/drawingml/2006/table">
            <a:tbl>
              <a:tblPr firstRow="1" bandRow="1">
                <a:tableStyleId>{5C22544A-7EE6-4342-B048-85BDC9FD1C3A}</a:tableStyleId>
              </a:tblPr>
              <a:tblGrid>
                <a:gridCol w="4088211">
                  <a:extLst>
                    <a:ext uri="{9D8B030D-6E8A-4147-A177-3AD203B41FA5}">
                      <a16:colId xmlns:a16="http://schemas.microsoft.com/office/drawing/2014/main" val="20000"/>
                    </a:ext>
                  </a:extLst>
                </a:gridCol>
                <a:gridCol w="4088211">
                  <a:extLst>
                    <a:ext uri="{9D8B030D-6E8A-4147-A177-3AD203B41FA5}">
                      <a16:colId xmlns:a16="http://schemas.microsoft.com/office/drawing/2014/main" val="20001"/>
                    </a:ext>
                  </a:extLst>
                </a:gridCol>
              </a:tblGrid>
              <a:tr h="407358">
                <a:tc>
                  <a:txBody>
                    <a:bodyPr/>
                    <a:lstStyle/>
                    <a:p>
                      <a:r>
                        <a:rPr lang="lt-LT" sz="2400" b="0" kern="1200" dirty="0">
                          <a:solidFill>
                            <a:schemeClr val="lt1"/>
                          </a:solidFill>
                          <a:latin typeface="+mj-lt"/>
                          <a:ea typeface="+mn-ea"/>
                          <a:cs typeface="+mn-cs"/>
                        </a:rPr>
                        <a:t>Aukščiausios vertės</a:t>
                      </a:r>
                      <a:endParaRPr lang="lt-LT" sz="2400" b="0" dirty="0">
                        <a:latin typeface="+mj-lt"/>
                      </a:endParaRPr>
                    </a:p>
                  </a:txBody>
                  <a:tcPr/>
                </a:tc>
                <a:tc>
                  <a:txBody>
                    <a:bodyPr/>
                    <a:lstStyle/>
                    <a:p>
                      <a:r>
                        <a:rPr lang="lt-LT" sz="2400" b="1" kern="1200" dirty="0">
                          <a:solidFill>
                            <a:schemeClr val="lt1"/>
                          </a:solidFill>
                          <a:latin typeface="+mj-lt"/>
                          <a:ea typeface="+mn-ea"/>
                          <a:cs typeface="+mn-cs"/>
                        </a:rPr>
                        <a:t>Žemiausios vertės</a:t>
                      </a:r>
                      <a:endParaRPr lang="lt-LT" sz="2400" dirty="0">
                        <a:latin typeface="+mj-lt"/>
                      </a:endParaRPr>
                    </a:p>
                  </a:txBody>
                  <a:tcPr/>
                </a:tc>
                <a:extLst>
                  <a:ext uri="{0D108BD9-81ED-4DB2-BD59-A6C34878D82A}">
                    <a16:rowId xmlns:a16="http://schemas.microsoft.com/office/drawing/2014/main" val="10000"/>
                  </a:ext>
                </a:extLst>
              </a:tr>
              <a:tr h="3625090">
                <a:tc>
                  <a:txBody>
                    <a:bodyPr/>
                    <a:lstStyle/>
                    <a:p>
                      <a:pPr marL="0" marR="0" lvl="2" indent="246888" algn="l" defTabSz="914400" rtl="0" eaLnBrk="1" fontAlgn="auto" latinLnBrk="0" hangingPunct="1">
                        <a:lnSpc>
                          <a:spcPct val="100000"/>
                        </a:lnSpc>
                        <a:spcBef>
                          <a:spcPts val="0"/>
                        </a:spcBef>
                        <a:spcAft>
                          <a:spcPts val="0"/>
                        </a:spcAft>
                        <a:buClrTx/>
                        <a:buSzTx/>
                        <a:buFontTx/>
                        <a:buNone/>
                        <a:tabLst/>
                        <a:defRPr/>
                      </a:pPr>
                      <a:r>
                        <a:rPr lang="lt-LT" sz="2000" b="0" dirty="0"/>
                        <a:t>Mokyklos teritorija išnaudojama renginiams, akcijoms, judriosioms pertraukoms ir sveikatos stiprinimui.</a:t>
                      </a:r>
                    </a:p>
                    <a:p>
                      <a:pPr marL="0" marR="0" lvl="2" indent="246888" algn="l" defTabSz="914400" rtl="0" eaLnBrk="1" fontAlgn="auto" latinLnBrk="0" hangingPunct="1">
                        <a:lnSpc>
                          <a:spcPct val="100000"/>
                        </a:lnSpc>
                        <a:spcBef>
                          <a:spcPts val="0"/>
                        </a:spcBef>
                        <a:spcAft>
                          <a:spcPts val="0"/>
                        </a:spcAft>
                        <a:buClrTx/>
                        <a:buSzTx/>
                        <a:buFontTx/>
                        <a:buNone/>
                        <a:tabLst/>
                        <a:defRPr/>
                      </a:pPr>
                      <a:r>
                        <a:rPr lang="lt-LT" sz="2000" b="0" dirty="0"/>
                        <a:t>Edukaciniai užsiėmimai mokiniams kitose erdvėse yra naudingi.</a:t>
                      </a:r>
                    </a:p>
                    <a:p>
                      <a:pPr marL="0" marR="0" lvl="2" indent="246888" algn="l" defTabSz="914400" rtl="0" eaLnBrk="1" fontAlgn="auto" latinLnBrk="0" hangingPunct="1">
                        <a:lnSpc>
                          <a:spcPct val="100000"/>
                        </a:lnSpc>
                        <a:spcBef>
                          <a:spcPts val="0"/>
                        </a:spcBef>
                        <a:spcAft>
                          <a:spcPts val="0"/>
                        </a:spcAft>
                        <a:buClrTx/>
                        <a:buSzTx/>
                        <a:buFontTx/>
                        <a:buNone/>
                        <a:tabLst/>
                        <a:defRPr/>
                      </a:pPr>
                      <a:r>
                        <a:rPr lang="lt-LT" sz="2000" b="0" dirty="0"/>
                        <a:t>Mokymasis be sienų suteikia mokiniams emocinio džiaugsmo.</a:t>
                      </a:r>
                    </a:p>
                    <a:p>
                      <a:pPr marL="0" marR="0" lvl="2" indent="246888" algn="l" defTabSz="914400" rtl="0" eaLnBrk="1" fontAlgn="auto" latinLnBrk="0" hangingPunct="1">
                        <a:lnSpc>
                          <a:spcPct val="100000"/>
                        </a:lnSpc>
                        <a:spcBef>
                          <a:spcPts val="0"/>
                        </a:spcBef>
                        <a:spcAft>
                          <a:spcPts val="0"/>
                        </a:spcAft>
                        <a:buClrTx/>
                        <a:buSzTx/>
                        <a:buFontTx/>
                        <a:buNone/>
                        <a:tabLst/>
                        <a:defRPr/>
                      </a:pPr>
                      <a:endParaRPr lang="lt-LT" sz="2000" b="0" dirty="0"/>
                    </a:p>
                    <a:p>
                      <a:pPr marL="0" lvl="2" indent="246888">
                        <a:spcBef>
                          <a:spcPts val="0"/>
                        </a:spcBef>
                        <a:buNone/>
                      </a:pPr>
                      <a:endParaRPr lang="lt-LT" sz="2000" b="0" dirty="0"/>
                    </a:p>
                  </a:txBody>
                  <a:tcPr/>
                </a:tc>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lt-LT" sz="2000" b="0" dirty="0">
                          <a:solidFill>
                            <a:srgbClr val="FF0000"/>
                          </a:solidFill>
                        </a:rPr>
                        <a:t>    </a:t>
                      </a:r>
                      <a:r>
                        <a:rPr lang="lt-LT" sz="2000" b="0" dirty="0"/>
                        <a:t>Aš išnaudoju mokyklos teritoriją projektinėms veikloms ir integruotoms pamokoms.</a:t>
                      </a:r>
                    </a:p>
                    <a:p>
                      <a:pPr marL="0" marR="0" lvl="2" indent="357188" algn="l" defTabSz="914400" rtl="0" eaLnBrk="1" fontAlgn="auto" latinLnBrk="0" hangingPunct="1">
                        <a:lnSpc>
                          <a:spcPct val="100000"/>
                        </a:lnSpc>
                        <a:spcBef>
                          <a:spcPts val="0"/>
                        </a:spcBef>
                        <a:spcAft>
                          <a:spcPts val="0"/>
                        </a:spcAft>
                        <a:buClrTx/>
                        <a:buSzTx/>
                        <a:buFontTx/>
                        <a:buNone/>
                        <a:tabLst/>
                        <a:defRPr/>
                      </a:pPr>
                      <a:r>
                        <a:rPr lang="lt-LT" sz="2000" b="0" dirty="0"/>
                        <a:t>Mokyklos teritorijoje esanti lauko klasė pritaikyta skirtingoms ugdymosi veikloms (skirtingų dalykų pamokoms).</a:t>
                      </a:r>
                    </a:p>
                    <a:p>
                      <a:pPr marL="0" lvl="2" indent="447675">
                        <a:buNone/>
                      </a:pPr>
                      <a:r>
                        <a:rPr lang="lt-LT" sz="2000" b="0" dirty="0"/>
                        <a:t>Mokytojai organizuoja mokyklos teritorijoje praktinę veiklą, įtvirtinančią pamokoje įgytas teorines žinias.</a:t>
                      </a:r>
                      <a:endParaRPr lang="lt-LT" sz="2000" b="1" dirty="0">
                        <a:solidFill>
                          <a:srgbClr val="FF0000"/>
                        </a:solidFill>
                      </a:endParaRPr>
                    </a:p>
                  </a:txBody>
                  <a:tcPr marL="68580" marR="68580" marT="0" marB="0"/>
                </a:tc>
                <a:extLst>
                  <a:ext uri="{0D108BD9-81ED-4DB2-BD59-A6C34878D82A}">
                    <a16:rowId xmlns:a16="http://schemas.microsoft.com/office/drawing/2014/main" val="10001"/>
                  </a:ext>
                </a:extLst>
              </a:tr>
            </a:tbl>
          </a:graphicData>
        </a:graphic>
      </p:graphicFrame>
      <p:sp>
        <p:nvSpPr>
          <p:cNvPr id="5" name="Skaidrės numerio vietos rezervavimo ženklas 4"/>
          <p:cNvSpPr>
            <a:spLocks noGrp="1"/>
          </p:cNvSpPr>
          <p:nvPr>
            <p:ph type="sldNum" sz="quarter" idx="12"/>
          </p:nvPr>
        </p:nvSpPr>
        <p:spPr/>
        <p:txBody>
          <a:bodyPr>
            <a:normAutofit/>
          </a:bodyPr>
          <a:lstStyle/>
          <a:p>
            <a:fld id="{913756CA-5355-4DEE-B363-BB963F924536}" type="slidenum">
              <a:rPr lang="lt-LT" smtClean="0"/>
              <a:pPr/>
              <a:t>71</a:t>
            </a:fld>
            <a:endParaRPr lang="lt-LT"/>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51520" y="1268760"/>
            <a:ext cx="8892480" cy="1143000"/>
          </a:xfrm>
        </p:spPr>
        <p:txBody>
          <a:bodyPr>
            <a:normAutofit fontScale="90000"/>
          </a:bodyPr>
          <a:lstStyle/>
          <a:p>
            <a:pPr algn="ctr"/>
            <a:r>
              <a:rPr lang="lt-LT" sz="3600" b="1" dirty="0">
                <a:latin typeface="+mn-lt"/>
              </a:rPr>
              <a:t>Mokinių įsivertinimas </a:t>
            </a:r>
            <a:br>
              <a:rPr lang="lt-LT" sz="3600" b="1" dirty="0">
                <a:latin typeface="+mn-lt"/>
              </a:rPr>
            </a:br>
            <a:r>
              <a:rPr lang="lt-LT" sz="3600" b="1" dirty="0">
                <a:latin typeface="+mn-lt"/>
              </a:rPr>
              <a:t>(Mokyklos teritorijos naudojimas ugdymui. Edukacinės išvykos.) </a:t>
            </a:r>
          </a:p>
        </p:txBody>
      </p:sp>
      <p:sp>
        <p:nvSpPr>
          <p:cNvPr id="3" name="Turinio vietos rezervavimo ženklas 2"/>
          <p:cNvSpPr>
            <a:spLocks noGrp="1"/>
          </p:cNvSpPr>
          <p:nvPr>
            <p:ph idx="1"/>
          </p:nvPr>
        </p:nvSpPr>
        <p:spPr>
          <a:xfrm>
            <a:off x="1428728" y="2857496"/>
            <a:ext cx="7498080" cy="2871774"/>
          </a:xfrm>
        </p:spPr>
        <p:txBody>
          <a:bodyPr/>
          <a:lstStyle/>
          <a:p>
            <a:pPr fontAlgn="t">
              <a:buNone/>
            </a:pPr>
            <a:endParaRPr lang="lt-LT" dirty="0"/>
          </a:p>
          <a:p>
            <a:pPr fontAlgn="t"/>
            <a:endParaRPr lang="lt-LT" dirty="0"/>
          </a:p>
          <a:p>
            <a:pPr fontAlgn="t"/>
            <a:endParaRPr lang="lt-LT" dirty="0"/>
          </a:p>
          <a:p>
            <a:pPr fontAlgn="t"/>
            <a:endParaRPr lang="lt-LT" dirty="0"/>
          </a:p>
          <a:p>
            <a:pPr fontAlgn="t"/>
            <a:endParaRPr lang="lt-LT" dirty="0"/>
          </a:p>
          <a:p>
            <a:pPr fontAlgn="t"/>
            <a:endParaRPr lang="lt-LT" dirty="0"/>
          </a:p>
          <a:p>
            <a:endParaRPr lang="lt-LT" dirty="0"/>
          </a:p>
        </p:txBody>
      </p:sp>
      <p:sp>
        <p:nvSpPr>
          <p:cNvPr id="6" name="Skaidrės numerio vietos rezervavimo ženklas 5"/>
          <p:cNvSpPr>
            <a:spLocks noGrp="1"/>
          </p:cNvSpPr>
          <p:nvPr>
            <p:ph type="sldNum" sz="quarter" idx="12"/>
          </p:nvPr>
        </p:nvSpPr>
        <p:spPr/>
        <p:txBody>
          <a:bodyPr>
            <a:normAutofit/>
          </a:bodyPr>
          <a:lstStyle/>
          <a:p>
            <a:fld id="{913756CA-5355-4DEE-B363-BB963F924536}" type="slidenum">
              <a:rPr lang="lt-LT" smtClean="0"/>
              <a:pPr/>
              <a:t>72</a:t>
            </a:fld>
            <a:endParaRPr lang="lt-LT"/>
          </a:p>
        </p:txBody>
      </p:sp>
      <p:sp>
        <p:nvSpPr>
          <p:cNvPr id="4" name="Stačiakampis 3"/>
          <p:cNvSpPr/>
          <p:nvPr/>
        </p:nvSpPr>
        <p:spPr>
          <a:xfrm>
            <a:off x="3551752" y="3244334"/>
            <a:ext cx="2040495" cy="369332"/>
          </a:xfrm>
          <a:prstGeom prst="rect">
            <a:avLst/>
          </a:prstGeom>
        </p:spPr>
        <p:txBody>
          <a:bodyPr wrap="none">
            <a:spAutoFit/>
          </a:bodyPr>
          <a:lstStyle/>
          <a:p>
            <a:r>
              <a:rPr lang="lt-LT" b="1" dirty="0">
                <a:solidFill>
                  <a:schemeClr val="lt1"/>
                </a:solidFill>
              </a:rPr>
              <a:t>Aukščiausios vertės</a:t>
            </a:r>
            <a:endParaRPr lang="lt-LT" dirty="0"/>
          </a:p>
        </p:txBody>
      </p:sp>
      <p:graphicFrame>
        <p:nvGraphicFramePr>
          <p:cNvPr id="5" name="Turinio vietos rezervavimo ženklas 3"/>
          <p:cNvGraphicFramePr>
            <a:graphicFrameLocks/>
          </p:cNvGraphicFramePr>
          <p:nvPr>
            <p:extLst>
              <p:ext uri="{D42A27DB-BD31-4B8C-83A1-F6EECF244321}">
                <p14:modId xmlns:p14="http://schemas.microsoft.com/office/powerpoint/2010/main" val="37295530"/>
              </p:ext>
            </p:extLst>
          </p:nvPr>
        </p:nvGraphicFramePr>
        <p:xfrm>
          <a:off x="467544" y="2780928"/>
          <a:ext cx="8280920" cy="3841829"/>
        </p:xfrm>
        <a:graphic>
          <a:graphicData uri="http://schemas.openxmlformats.org/drawingml/2006/table">
            <a:tbl>
              <a:tblPr firstRow="1" bandRow="1">
                <a:tableStyleId>{5C22544A-7EE6-4342-B048-85BDC9FD1C3A}</a:tableStyleId>
              </a:tblPr>
              <a:tblGrid>
                <a:gridCol w="3807781">
                  <a:extLst>
                    <a:ext uri="{9D8B030D-6E8A-4147-A177-3AD203B41FA5}">
                      <a16:colId xmlns:a16="http://schemas.microsoft.com/office/drawing/2014/main" val="20000"/>
                    </a:ext>
                  </a:extLst>
                </a:gridCol>
                <a:gridCol w="4473139">
                  <a:extLst>
                    <a:ext uri="{9D8B030D-6E8A-4147-A177-3AD203B41FA5}">
                      <a16:colId xmlns:a16="http://schemas.microsoft.com/office/drawing/2014/main" val="20001"/>
                    </a:ext>
                  </a:extLst>
                </a:gridCol>
              </a:tblGrid>
              <a:tr h="359787">
                <a:tc>
                  <a:txBody>
                    <a:bodyPr/>
                    <a:lstStyle/>
                    <a:p>
                      <a:pPr algn="l"/>
                      <a:r>
                        <a:rPr lang="lt-LT" sz="2400" b="1" kern="1200" dirty="0">
                          <a:solidFill>
                            <a:schemeClr val="lt1"/>
                          </a:solidFill>
                          <a:latin typeface="+mj-lt"/>
                          <a:ea typeface="+mn-ea"/>
                          <a:cs typeface="+mn-cs"/>
                        </a:rPr>
                        <a:t>Aukščiausios vertės</a:t>
                      </a:r>
                      <a:endParaRPr lang="lt-LT" sz="2400" dirty="0">
                        <a:latin typeface="+mj-lt"/>
                      </a:endParaRPr>
                    </a:p>
                  </a:txBody>
                  <a:tcPr/>
                </a:tc>
                <a:tc>
                  <a:txBody>
                    <a:bodyPr/>
                    <a:lstStyle/>
                    <a:p>
                      <a:pPr algn="l"/>
                      <a:r>
                        <a:rPr lang="lt-LT" sz="2400" b="1" kern="1200" dirty="0">
                          <a:solidFill>
                            <a:schemeClr val="lt1"/>
                          </a:solidFill>
                          <a:latin typeface="+mj-lt"/>
                          <a:ea typeface="+mn-ea"/>
                          <a:cs typeface="+mn-cs"/>
                        </a:rPr>
                        <a:t>Žemiausios vertės</a:t>
                      </a:r>
                      <a:endParaRPr lang="lt-LT" sz="2400" dirty="0">
                        <a:latin typeface="+mj-lt"/>
                      </a:endParaRPr>
                    </a:p>
                  </a:txBody>
                  <a:tcPr/>
                </a:tc>
                <a:extLst>
                  <a:ext uri="{0D108BD9-81ED-4DB2-BD59-A6C34878D82A}">
                    <a16:rowId xmlns:a16="http://schemas.microsoft.com/office/drawing/2014/main" val="10000"/>
                  </a:ext>
                </a:extLst>
              </a:tr>
              <a:tr h="3384629">
                <a:tc>
                  <a:txBody>
                    <a:bodyPr/>
                    <a:lstStyle/>
                    <a:p>
                      <a:pPr marL="0" indent="357188">
                        <a:spcBef>
                          <a:spcPts val="0"/>
                        </a:spcBef>
                        <a:buNone/>
                      </a:pPr>
                      <a:r>
                        <a:rPr lang="lt-LT" sz="2000" b="0" dirty="0"/>
                        <a:t>Edukaciniai užsiėmimai kitose erdvėse yra naudingi.</a:t>
                      </a:r>
                    </a:p>
                    <a:p>
                      <a:pPr marL="0" indent="357188">
                        <a:spcBef>
                          <a:spcPts val="0"/>
                        </a:spcBef>
                        <a:buNone/>
                      </a:pPr>
                      <a:r>
                        <a:rPr lang="lt-LT" sz="2000" b="0" dirty="0"/>
                        <a:t>Mokymasis be sienų suteikia emocinio džiaugsmo.</a:t>
                      </a:r>
                    </a:p>
                    <a:p>
                      <a:pPr marL="0" marR="0" lvl="0" indent="357188" algn="l" defTabSz="914400" rtl="0" eaLnBrk="1" fontAlgn="auto" latinLnBrk="0" hangingPunct="1">
                        <a:lnSpc>
                          <a:spcPct val="100000"/>
                        </a:lnSpc>
                        <a:spcBef>
                          <a:spcPts val="0"/>
                        </a:spcBef>
                        <a:spcAft>
                          <a:spcPts val="0"/>
                        </a:spcAft>
                        <a:buClrTx/>
                        <a:buSzTx/>
                        <a:buFontTx/>
                        <a:buNone/>
                        <a:tabLst/>
                        <a:defRPr/>
                      </a:pPr>
                      <a:r>
                        <a:rPr lang="lt-LT" sz="2000" b="0" dirty="0"/>
                        <a:t>Mokyklos teritorija išnaudojama renginiams, akcijoms, judriosioms pertraukoms ir sveikatos stiprinimui.</a:t>
                      </a:r>
                    </a:p>
                  </a:txBody>
                  <a:tcPr/>
                </a:tc>
                <a:tc>
                  <a:txBody>
                    <a:bodyPr/>
                    <a:lstStyle/>
                    <a:p>
                      <a:pPr marL="0" indent="357188">
                        <a:spcBef>
                          <a:spcPts val="0"/>
                        </a:spcBef>
                        <a:buNone/>
                      </a:pPr>
                      <a:r>
                        <a:rPr lang="lt-LT" sz="2000" b="0" dirty="0"/>
                        <a:t>Mokytojai organizuoja mokyklos teritorijoje praktinę veiklą, įtvirtinančią pamokoje įgytas teorines žinias.</a:t>
                      </a:r>
                    </a:p>
                    <a:p>
                      <a:pPr marL="0" marR="0" lvl="0" indent="357188" algn="l" defTabSz="914400" rtl="0" eaLnBrk="1" fontAlgn="auto" latinLnBrk="0" hangingPunct="1">
                        <a:lnSpc>
                          <a:spcPct val="100000"/>
                        </a:lnSpc>
                        <a:spcBef>
                          <a:spcPts val="0"/>
                        </a:spcBef>
                        <a:spcAft>
                          <a:spcPts val="0"/>
                        </a:spcAft>
                        <a:buClrTx/>
                        <a:buSzTx/>
                        <a:buFontTx/>
                        <a:buNone/>
                        <a:tabLst/>
                        <a:defRPr/>
                      </a:pPr>
                      <a:r>
                        <a:rPr lang="lt-LT" sz="2000" b="0" dirty="0"/>
                        <a:t>Mokyklos teritorijoje esanti lauko klasė pritaikyta skirtingoms ugdymosi veikloms (skirtingų dalykų pamokoms).</a:t>
                      </a:r>
                    </a:p>
                    <a:p>
                      <a:pPr marL="0" marR="0" lvl="0" indent="357188" algn="l" defTabSz="914400" rtl="0" eaLnBrk="1" fontAlgn="auto" latinLnBrk="0" hangingPunct="1">
                        <a:lnSpc>
                          <a:spcPct val="100000"/>
                        </a:lnSpc>
                        <a:spcBef>
                          <a:spcPts val="0"/>
                        </a:spcBef>
                        <a:spcAft>
                          <a:spcPts val="0"/>
                        </a:spcAft>
                        <a:buClrTx/>
                        <a:buSzTx/>
                        <a:buFontTx/>
                        <a:buNone/>
                        <a:tabLst/>
                        <a:defRPr/>
                      </a:pPr>
                      <a:r>
                        <a:rPr lang="lt-LT" sz="2000" b="0" dirty="0"/>
                        <a:t>Mokytojai išnaudoja mokyklos teritoriją projektinėms veikloms ir integruotoms pamokoms.</a:t>
                      </a:r>
                    </a:p>
                  </a:txBody>
                  <a:tcPr marL="68580" marR="68580"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24668" y="980728"/>
            <a:ext cx="7862150" cy="1143000"/>
          </a:xfrm>
        </p:spPr>
        <p:txBody>
          <a:bodyPr>
            <a:normAutofit/>
          </a:bodyPr>
          <a:lstStyle/>
          <a:p>
            <a:pPr algn="ctr"/>
            <a:r>
              <a:rPr lang="lt-LT" sz="3600" b="1" dirty="0">
                <a:latin typeface="+mn-lt"/>
              </a:rPr>
              <a:t>Rekomendacijos ir pasiūlymai mokyklos veiklos tobulinimui</a:t>
            </a:r>
            <a:endParaRPr lang="lt-LT" sz="3600" dirty="0">
              <a:latin typeface="+mn-lt"/>
            </a:endParaRPr>
          </a:p>
        </p:txBody>
      </p:sp>
      <p:sp>
        <p:nvSpPr>
          <p:cNvPr id="3" name="Turinio vietos rezervavimo ženklas 2"/>
          <p:cNvSpPr>
            <a:spLocks noGrp="1"/>
          </p:cNvSpPr>
          <p:nvPr>
            <p:ph idx="1"/>
          </p:nvPr>
        </p:nvSpPr>
        <p:spPr>
          <a:xfrm>
            <a:off x="457200" y="2292319"/>
            <a:ext cx="7929618" cy="4429156"/>
          </a:xfrm>
        </p:spPr>
        <p:txBody>
          <a:bodyPr>
            <a:normAutofit fontScale="92500" lnSpcReduction="20000"/>
          </a:bodyPr>
          <a:lstStyle/>
          <a:p>
            <a:pPr>
              <a:buClr>
                <a:schemeClr val="tx1"/>
              </a:buClr>
              <a:buFont typeface="Wingdings" pitchFamily="2" charset="2"/>
              <a:buChar char="§"/>
            </a:pPr>
            <a:r>
              <a:rPr lang="lt-LT" sz="2800" dirty="0"/>
              <a:t>Mokytojai turėtų organizuoti mokyklos teritorijoje praktinę veiklą, įtvirtinančią pamokoje įgytas teorines žinias.</a:t>
            </a:r>
          </a:p>
          <a:p>
            <a:pPr>
              <a:buClr>
                <a:schemeClr val="tx1"/>
              </a:buClr>
              <a:buFont typeface="Wingdings" pitchFamily="2" charset="2"/>
              <a:buChar char="§"/>
            </a:pPr>
            <a:r>
              <a:rPr lang="lt-LT" sz="2800" dirty="0"/>
              <a:t>Mokyklos teritorijoje esanti lauko klasė galėtų būti pritaikyta skirtingoms ugdymosi veikloms (skirtingų dalykų pamokoms).</a:t>
            </a:r>
          </a:p>
          <a:p>
            <a:pPr>
              <a:buClr>
                <a:schemeClr val="tx1"/>
              </a:buClr>
              <a:buFont typeface="Wingdings" pitchFamily="2" charset="2"/>
              <a:buChar char="§"/>
            </a:pPr>
            <a:r>
              <a:rPr lang="lt-LT" sz="2800" dirty="0"/>
              <a:t>Mokytojai galėtų geriau išnaudoti mokyklos teritoriją projektinėms veikloms ir integruotoms pamokoms.</a:t>
            </a:r>
          </a:p>
          <a:p>
            <a:pPr>
              <a:buClr>
                <a:schemeClr val="tx1"/>
              </a:buClr>
              <a:buFont typeface="Wingdings" pitchFamily="2" charset="2"/>
              <a:buChar char="§"/>
            </a:pPr>
            <a:r>
              <a:rPr lang="lt-LT" sz="2800" dirty="0"/>
              <a:t>Dažniau organizuoti edukacines išvykas kitose erdvėse pagalbos mokiniui , visuomenės sveikatos specialistams ir mokytojams.</a:t>
            </a:r>
          </a:p>
          <a:p>
            <a:pPr>
              <a:buClr>
                <a:schemeClr val="tx1"/>
              </a:buClr>
              <a:buFont typeface="Wingdings" panose="05000000000000000000" pitchFamily="2" charset="2"/>
              <a:buChar char="v"/>
            </a:pPr>
            <a:endParaRPr lang="lt-LT" sz="3000" dirty="0"/>
          </a:p>
          <a:p>
            <a:pPr marL="0" indent="0">
              <a:buNone/>
            </a:pPr>
            <a:endParaRPr lang="lt-LT" sz="4000" dirty="0"/>
          </a:p>
          <a:p>
            <a:pPr marL="0" indent="0">
              <a:buNone/>
            </a:pPr>
            <a:endParaRPr lang="lt-LT" sz="4000"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73</a:t>
            </a:fld>
            <a:endParaRPr lang="lt-LT"/>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51520" y="1196752"/>
            <a:ext cx="8308032" cy="928694"/>
          </a:xfrm>
        </p:spPr>
        <p:txBody>
          <a:bodyPr>
            <a:normAutofit/>
          </a:bodyPr>
          <a:lstStyle/>
          <a:p>
            <a:pPr algn="ctr"/>
            <a:r>
              <a:rPr lang="lt-LT" b="1" dirty="0">
                <a:latin typeface="+mn-lt"/>
              </a:rPr>
              <a:t>Galutinės išvados</a:t>
            </a:r>
          </a:p>
        </p:txBody>
      </p:sp>
      <p:sp>
        <p:nvSpPr>
          <p:cNvPr id="3" name="Turinio vietos rezervavimo ženklas 2"/>
          <p:cNvSpPr>
            <a:spLocks noGrp="1"/>
          </p:cNvSpPr>
          <p:nvPr>
            <p:ph idx="1"/>
          </p:nvPr>
        </p:nvSpPr>
        <p:spPr>
          <a:xfrm>
            <a:off x="762198" y="2924944"/>
            <a:ext cx="7286676" cy="4071966"/>
          </a:xfrm>
        </p:spPr>
        <p:txBody>
          <a:bodyPr>
            <a:normAutofit/>
          </a:bodyPr>
          <a:lstStyle/>
          <a:p>
            <a:pPr>
              <a:buNone/>
            </a:pPr>
            <a:r>
              <a:rPr lang="lt-LT" dirty="0"/>
              <a:t>  </a:t>
            </a:r>
            <a:r>
              <a:rPr lang="lt-LT" sz="2800" b="1" dirty="0"/>
              <a:t>Srities ,,Ugdymo(</a:t>
            </a:r>
            <a:r>
              <a:rPr lang="lt-LT" sz="2800" b="1" dirty="0" err="1"/>
              <a:t>si</a:t>
            </a:r>
            <a:r>
              <a:rPr lang="lt-LT" sz="2800" b="1" dirty="0"/>
              <a:t>) aplinkos” temos ,,Mokymasis be sienų” veiklos rodiklis</a:t>
            </a:r>
          </a:p>
          <a:p>
            <a:pPr marL="0" indent="342900">
              <a:buNone/>
            </a:pPr>
            <a:r>
              <a:rPr lang="lt-LT" sz="2800" b="1" dirty="0"/>
              <a:t> 3.2.1 </a:t>
            </a:r>
            <a:r>
              <a:rPr kumimoji="0" lang="lt-LT" sz="2800" b="0" kern="1200" dirty="0">
                <a:ea typeface="+mn-ea"/>
                <a:cs typeface="+mn-cs"/>
              </a:rPr>
              <a:t>Mokymasis ne mokykloje.</a:t>
            </a:r>
          </a:p>
          <a:p>
            <a:pPr marL="0" indent="0">
              <a:buClrTx/>
              <a:buNone/>
            </a:pPr>
            <a:r>
              <a:rPr kumimoji="0" lang="lt-LT" sz="2800" b="0" kern="1200" dirty="0">
                <a:ea typeface="+mn-ea"/>
                <a:cs typeface="+mn-cs"/>
              </a:rPr>
              <a:t>Mokyklos teritorijos naudojimas ugdymui</a:t>
            </a:r>
          </a:p>
          <a:p>
            <a:pPr marL="0" indent="0">
              <a:buClrTx/>
              <a:buNone/>
            </a:pPr>
            <a:r>
              <a:rPr kumimoji="0" lang="lt-LT" sz="2800" b="0" kern="1200" dirty="0">
                <a:ea typeface="+mn-ea"/>
                <a:cs typeface="+mn-cs"/>
              </a:rPr>
              <a:t>Edukacinės išvykos</a:t>
            </a:r>
            <a:endParaRPr lang="lt-LT" sz="2800" b="0" dirty="0"/>
          </a:p>
          <a:p>
            <a:pPr marL="0" indent="342900">
              <a:buNone/>
            </a:pPr>
            <a:r>
              <a:rPr lang="lt-LT" sz="2800" b="1" dirty="0"/>
              <a:t> atitinka  III lygį.</a:t>
            </a:r>
          </a:p>
          <a:p>
            <a:pPr fontAlgn="t"/>
            <a:endParaRPr lang="lt-LT" dirty="0"/>
          </a:p>
          <a:p>
            <a:pPr marL="0" indent="342900">
              <a:buNone/>
            </a:pPr>
            <a:endParaRPr lang="lt-LT" b="1" dirty="0">
              <a:latin typeface="+mj-lt"/>
            </a:endParaRPr>
          </a:p>
          <a:p>
            <a:pPr>
              <a:buNone/>
            </a:pPr>
            <a:endParaRPr lang="lt-LT" b="1" dirty="0"/>
          </a:p>
          <a:p>
            <a:pPr>
              <a:buNone/>
            </a:pPr>
            <a:endParaRPr lang="lt-LT" dirty="0"/>
          </a:p>
          <a:p>
            <a:pPr algn="ctr">
              <a:buNone/>
            </a:pPr>
            <a:endParaRPr lang="lt-LT" dirty="0"/>
          </a:p>
        </p:txBody>
      </p:sp>
      <p:sp>
        <p:nvSpPr>
          <p:cNvPr id="4" name="Skaidrės numerio vietos rezervavimo ženklas 3"/>
          <p:cNvSpPr>
            <a:spLocks noGrp="1"/>
          </p:cNvSpPr>
          <p:nvPr>
            <p:ph type="sldNum" sz="quarter" idx="12"/>
          </p:nvPr>
        </p:nvSpPr>
        <p:spPr/>
        <p:txBody>
          <a:bodyPr>
            <a:normAutofit/>
          </a:bodyPr>
          <a:lstStyle/>
          <a:p>
            <a:fld id="{913756CA-5355-4DEE-B363-BB963F924536}" type="slidenum">
              <a:rPr lang="lt-LT" smtClean="0"/>
              <a:pPr/>
              <a:t>74</a:t>
            </a:fld>
            <a:endParaRPr lang="lt-LT"/>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Antraštė 1"/>
          <p:cNvSpPr>
            <a:spLocks noGrp="1"/>
          </p:cNvSpPr>
          <p:nvPr>
            <p:ph type="title"/>
          </p:nvPr>
        </p:nvSpPr>
        <p:spPr>
          <a:xfrm>
            <a:off x="483468" y="980751"/>
            <a:ext cx="8203332" cy="1571636"/>
          </a:xfrm>
        </p:spPr>
        <p:txBody>
          <a:bodyPr>
            <a:normAutofit fontScale="90000"/>
          </a:bodyPr>
          <a:lstStyle/>
          <a:p>
            <a:pPr algn="ctr"/>
            <a:br>
              <a:rPr lang="lt-LT" dirty="0"/>
            </a:br>
            <a:r>
              <a:rPr lang="lt-LT" sz="3100" b="1" dirty="0">
                <a:latin typeface="+mn-lt"/>
              </a:rPr>
              <a:t>Įsivertinimą atliko ir ataskaitą parengė Zarasų r. Antazavės Juozo Gruodžio pagrindinės mokyklos darbo grupė:</a:t>
            </a:r>
            <a:br>
              <a:rPr lang="lt-LT" dirty="0"/>
            </a:br>
            <a:endParaRPr lang="lt-LT" sz="2000" dirty="0"/>
          </a:p>
        </p:txBody>
      </p:sp>
      <p:sp>
        <p:nvSpPr>
          <p:cNvPr id="3" name="Turinio vietos rezervavimo ženklas 2"/>
          <p:cNvSpPr>
            <a:spLocks noGrp="1"/>
          </p:cNvSpPr>
          <p:nvPr>
            <p:ph idx="1"/>
          </p:nvPr>
        </p:nvSpPr>
        <p:spPr>
          <a:xfrm>
            <a:off x="1694182" y="2187909"/>
            <a:ext cx="6241503" cy="2786082"/>
          </a:xfrm>
        </p:spPr>
        <p:txBody>
          <a:bodyPr>
            <a:normAutofit fontScale="77500" lnSpcReduction="20000"/>
          </a:bodyPr>
          <a:lstStyle/>
          <a:p>
            <a:pPr>
              <a:buNone/>
            </a:pPr>
            <a:endParaRPr lang="lt-LT" sz="1900" dirty="0"/>
          </a:p>
          <a:p>
            <a:pPr marL="0" indent="0">
              <a:buNone/>
            </a:pPr>
            <a:r>
              <a:rPr lang="lt-LT" sz="2300" dirty="0">
                <a:latin typeface="+mj-lt"/>
              </a:rPr>
              <a:t>Jovita </a:t>
            </a:r>
            <a:r>
              <a:rPr lang="lt-LT" sz="2300" dirty="0" err="1">
                <a:latin typeface="+mj-lt"/>
              </a:rPr>
              <a:t>Vainikevičiūtė</a:t>
            </a:r>
            <a:endParaRPr lang="lt-LT" sz="2300" dirty="0">
              <a:latin typeface="+mj-lt"/>
            </a:endParaRPr>
          </a:p>
          <a:p>
            <a:pPr marL="0" indent="0">
              <a:buNone/>
            </a:pPr>
            <a:r>
              <a:rPr lang="lt-LT" sz="2300" dirty="0">
                <a:latin typeface="+mj-lt"/>
              </a:rPr>
              <a:t>Darius </a:t>
            </a:r>
            <a:r>
              <a:rPr lang="lt-LT" sz="2300" dirty="0" err="1">
                <a:latin typeface="+mj-lt"/>
              </a:rPr>
              <a:t>Tvardauskas</a:t>
            </a:r>
            <a:endParaRPr lang="lt-LT" sz="2300" dirty="0">
              <a:latin typeface="+mj-lt"/>
            </a:endParaRPr>
          </a:p>
          <a:p>
            <a:pPr marL="0" indent="0">
              <a:buNone/>
            </a:pPr>
            <a:r>
              <a:rPr lang="lt-LT" sz="2300" dirty="0">
                <a:latin typeface="+mj-lt"/>
              </a:rPr>
              <a:t>Janina </a:t>
            </a:r>
            <a:r>
              <a:rPr lang="lt-LT" sz="2300" dirty="0" err="1">
                <a:latin typeface="+mj-lt"/>
              </a:rPr>
              <a:t>Malcienė</a:t>
            </a:r>
            <a:endParaRPr lang="lt-LT" sz="2300" dirty="0">
              <a:latin typeface="+mj-lt"/>
            </a:endParaRPr>
          </a:p>
          <a:p>
            <a:pPr marL="0" indent="0">
              <a:buNone/>
            </a:pPr>
            <a:r>
              <a:rPr lang="lt-LT" sz="2300" dirty="0">
                <a:latin typeface="+mj-lt"/>
              </a:rPr>
              <a:t>Laima </a:t>
            </a:r>
            <a:r>
              <a:rPr lang="lt-LT" sz="2300" dirty="0" err="1">
                <a:latin typeface="+mj-lt"/>
              </a:rPr>
              <a:t>Mažiulienė</a:t>
            </a:r>
            <a:endParaRPr lang="lt-LT" sz="2300" dirty="0">
              <a:latin typeface="+mj-lt"/>
            </a:endParaRPr>
          </a:p>
          <a:p>
            <a:pPr marL="0" indent="0">
              <a:buNone/>
            </a:pPr>
            <a:r>
              <a:rPr lang="lt-LT" sz="2300" dirty="0">
                <a:latin typeface="+mj-lt"/>
              </a:rPr>
              <a:t>Diana </a:t>
            </a:r>
            <a:r>
              <a:rPr lang="lt-LT" sz="2300" dirty="0" err="1">
                <a:latin typeface="+mj-lt"/>
              </a:rPr>
              <a:t>Rožkovienė</a:t>
            </a:r>
            <a:endParaRPr lang="lt-LT" sz="2300" dirty="0">
              <a:latin typeface="+mj-lt"/>
            </a:endParaRPr>
          </a:p>
          <a:p>
            <a:pPr marL="0" indent="0">
              <a:buNone/>
            </a:pPr>
            <a:r>
              <a:rPr lang="lt-LT" sz="2300" dirty="0">
                <a:latin typeface="+mj-lt"/>
              </a:rPr>
              <a:t>Rasa </a:t>
            </a:r>
            <a:r>
              <a:rPr lang="lt-LT" sz="2300" dirty="0" err="1">
                <a:latin typeface="+mj-lt"/>
              </a:rPr>
              <a:t>Gravelienė</a:t>
            </a:r>
            <a:endParaRPr lang="lt-LT" sz="2300" dirty="0">
              <a:latin typeface="+mj-lt"/>
            </a:endParaRPr>
          </a:p>
          <a:p>
            <a:pPr marL="0" indent="0">
              <a:buNone/>
            </a:pPr>
            <a:r>
              <a:rPr lang="lt-LT" sz="2300" dirty="0">
                <a:latin typeface="+mj-lt"/>
              </a:rPr>
              <a:t>Edita </a:t>
            </a:r>
            <a:r>
              <a:rPr lang="lt-LT" sz="2300" dirty="0" err="1">
                <a:latin typeface="+mj-lt"/>
              </a:rPr>
              <a:t>Sklizmantienė</a:t>
            </a:r>
            <a:endParaRPr lang="lt-LT" sz="2300" dirty="0">
              <a:latin typeface="+mj-lt"/>
            </a:endParaRPr>
          </a:p>
          <a:p>
            <a:pPr marL="0" indent="0">
              <a:buNone/>
            </a:pPr>
            <a:r>
              <a:rPr lang="lt-LT" sz="2300" dirty="0">
                <a:latin typeface="+mj-lt"/>
              </a:rPr>
              <a:t>Rima </a:t>
            </a:r>
            <a:r>
              <a:rPr lang="lt-LT" sz="2300" dirty="0" err="1">
                <a:latin typeface="+mj-lt"/>
              </a:rPr>
              <a:t>Kėblienė</a:t>
            </a:r>
            <a:endParaRPr lang="lt-LT" sz="2300" dirty="0">
              <a:latin typeface="+mj-lt"/>
            </a:endParaRPr>
          </a:p>
          <a:p>
            <a:pPr marL="0" indent="0">
              <a:buNone/>
            </a:pPr>
            <a:r>
              <a:rPr lang="lt-LT" sz="2300" dirty="0">
                <a:latin typeface="+mj-lt"/>
              </a:rPr>
              <a:t>Regina Masiulienė</a:t>
            </a:r>
          </a:p>
          <a:p>
            <a:endParaRPr lang="lt-LT" sz="2200" dirty="0">
              <a:latin typeface="+mj-lt"/>
            </a:endParaRPr>
          </a:p>
          <a:p>
            <a:endParaRPr lang="lt-LT" sz="2200" dirty="0">
              <a:latin typeface="+mj-lt"/>
            </a:endParaRPr>
          </a:p>
        </p:txBody>
      </p:sp>
      <p:sp>
        <p:nvSpPr>
          <p:cNvPr id="4" name="Skaidrės numerio vietos rezervavimo ženklas 3"/>
          <p:cNvSpPr>
            <a:spLocks noGrp="1"/>
          </p:cNvSpPr>
          <p:nvPr>
            <p:ph type="sldNum" sz="quarter" idx="12"/>
          </p:nvPr>
        </p:nvSpPr>
        <p:spPr/>
        <p:txBody>
          <a:bodyPr>
            <a:normAutofit/>
          </a:bodyPr>
          <a:lstStyle/>
          <a:p>
            <a:fld id="{913756CA-5355-4DEE-B363-BB963F924536}" type="slidenum">
              <a:rPr lang="lt-LT" smtClean="0"/>
              <a:pPr/>
              <a:t>75</a:t>
            </a:fld>
            <a:endParaRPr lang="lt-LT"/>
          </a:p>
        </p:txBody>
      </p:sp>
      <p:sp>
        <p:nvSpPr>
          <p:cNvPr id="5" name="TextBox 4"/>
          <p:cNvSpPr txBox="1"/>
          <p:nvPr/>
        </p:nvSpPr>
        <p:spPr>
          <a:xfrm>
            <a:off x="714348" y="5327787"/>
            <a:ext cx="7715304" cy="1477328"/>
          </a:xfrm>
          <a:prstGeom prst="rect">
            <a:avLst/>
          </a:prstGeom>
          <a:noFill/>
        </p:spPr>
        <p:txBody>
          <a:bodyPr wrap="square" rtlCol="0">
            <a:spAutoFit/>
          </a:bodyPr>
          <a:lstStyle/>
          <a:p>
            <a:pPr algn="ctr"/>
            <a:r>
              <a:rPr lang="en-US" sz="2400" b="1" i="1" dirty="0" err="1">
                <a:solidFill>
                  <a:schemeClr val="tx2"/>
                </a:solidFill>
              </a:rPr>
              <a:t>Nuoširdžiai</a:t>
            </a:r>
            <a:r>
              <a:rPr lang="en-US" sz="2400" b="1" i="1" dirty="0">
                <a:solidFill>
                  <a:schemeClr val="tx2"/>
                </a:solidFill>
              </a:rPr>
              <a:t> </a:t>
            </a:r>
            <a:r>
              <a:rPr lang="en-US" sz="2400" b="1" i="1" dirty="0" err="1">
                <a:solidFill>
                  <a:schemeClr val="tx2"/>
                </a:solidFill>
              </a:rPr>
              <a:t>norime</a:t>
            </a:r>
            <a:r>
              <a:rPr lang="en-US" sz="2400" b="1" i="1" dirty="0">
                <a:solidFill>
                  <a:schemeClr val="tx2"/>
                </a:solidFill>
              </a:rPr>
              <a:t> </a:t>
            </a:r>
            <a:r>
              <a:rPr lang="en-US" sz="2400" b="1" i="1" dirty="0" err="1">
                <a:solidFill>
                  <a:schemeClr val="tx2"/>
                </a:solidFill>
              </a:rPr>
              <a:t>padėkoti</a:t>
            </a:r>
            <a:r>
              <a:rPr lang="en-US" sz="2400" b="1" i="1" dirty="0">
                <a:solidFill>
                  <a:schemeClr val="tx2"/>
                </a:solidFill>
              </a:rPr>
              <a:t> </a:t>
            </a:r>
            <a:r>
              <a:rPr lang="en-US" sz="2400" b="1" i="1" dirty="0" err="1">
                <a:solidFill>
                  <a:schemeClr val="tx2"/>
                </a:solidFill>
              </a:rPr>
              <a:t>visiems</a:t>
            </a:r>
            <a:r>
              <a:rPr lang="en-US" sz="2400" b="1" i="1" dirty="0">
                <a:solidFill>
                  <a:schemeClr val="tx2"/>
                </a:solidFill>
              </a:rPr>
              <a:t> </a:t>
            </a:r>
            <a:r>
              <a:rPr lang="en-US" sz="2400" b="1" i="1" dirty="0" err="1">
                <a:solidFill>
                  <a:schemeClr val="tx2"/>
                </a:solidFill>
              </a:rPr>
              <a:t>bendruomenės</a:t>
            </a:r>
            <a:r>
              <a:rPr lang="en-US" sz="2400" b="1" i="1" dirty="0">
                <a:solidFill>
                  <a:schemeClr val="tx2"/>
                </a:solidFill>
              </a:rPr>
              <a:t> </a:t>
            </a:r>
            <a:r>
              <a:rPr lang="en-US" sz="2400" b="1" i="1" dirty="0" err="1">
                <a:solidFill>
                  <a:schemeClr val="tx2"/>
                </a:solidFill>
              </a:rPr>
              <a:t>nariams</a:t>
            </a:r>
            <a:r>
              <a:rPr lang="en-US" sz="2400" b="1" i="1" dirty="0">
                <a:solidFill>
                  <a:schemeClr val="tx2"/>
                </a:solidFill>
              </a:rPr>
              <a:t>, </a:t>
            </a:r>
            <a:r>
              <a:rPr lang="en-US" sz="2400" b="1" i="1" dirty="0" err="1">
                <a:solidFill>
                  <a:schemeClr val="tx2"/>
                </a:solidFill>
              </a:rPr>
              <a:t>kurie</a:t>
            </a:r>
            <a:r>
              <a:rPr lang="en-US" sz="2400" b="1" i="1" dirty="0">
                <a:solidFill>
                  <a:schemeClr val="tx2"/>
                </a:solidFill>
              </a:rPr>
              <a:t> </a:t>
            </a:r>
            <a:r>
              <a:rPr lang="en-US" sz="2400" b="1" i="1" dirty="0" err="1">
                <a:solidFill>
                  <a:schemeClr val="tx2"/>
                </a:solidFill>
              </a:rPr>
              <a:t>dalyvavo</a:t>
            </a:r>
            <a:r>
              <a:rPr lang="en-US" sz="2400" b="1" i="1" dirty="0">
                <a:solidFill>
                  <a:schemeClr val="tx2"/>
                </a:solidFill>
              </a:rPr>
              <a:t> </a:t>
            </a:r>
            <a:r>
              <a:rPr lang="en-US" sz="2400" b="1" i="1" dirty="0" err="1">
                <a:solidFill>
                  <a:schemeClr val="tx2"/>
                </a:solidFill>
              </a:rPr>
              <a:t>apklausose</a:t>
            </a:r>
            <a:r>
              <a:rPr lang="en-US" sz="2400" b="1" i="1" dirty="0">
                <a:solidFill>
                  <a:schemeClr val="tx2"/>
                </a:solidFill>
              </a:rPr>
              <a:t> </a:t>
            </a:r>
            <a:r>
              <a:rPr lang="en-US" sz="2400" b="1" i="1" dirty="0" err="1">
                <a:solidFill>
                  <a:schemeClr val="tx2"/>
                </a:solidFill>
              </a:rPr>
              <a:t>ir</a:t>
            </a:r>
            <a:r>
              <a:rPr lang="en-US" sz="2400" b="1" i="1" dirty="0">
                <a:solidFill>
                  <a:schemeClr val="tx2"/>
                </a:solidFill>
              </a:rPr>
              <a:t> </a:t>
            </a:r>
            <a:r>
              <a:rPr lang="en-US" sz="2400" b="1" i="1" dirty="0" err="1">
                <a:solidFill>
                  <a:schemeClr val="tx2"/>
                </a:solidFill>
              </a:rPr>
              <a:t>išreiškė</a:t>
            </a:r>
            <a:r>
              <a:rPr lang="en-US" sz="2400" b="1" i="1" dirty="0">
                <a:solidFill>
                  <a:schemeClr val="tx2"/>
                </a:solidFill>
              </a:rPr>
              <a:t> </a:t>
            </a:r>
            <a:r>
              <a:rPr lang="en-US" sz="2400" b="1" i="1" dirty="0" err="1">
                <a:solidFill>
                  <a:schemeClr val="tx2"/>
                </a:solidFill>
              </a:rPr>
              <a:t>savo</a:t>
            </a:r>
            <a:r>
              <a:rPr lang="en-US" sz="2400" b="1" i="1" dirty="0">
                <a:solidFill>
                  <a:schemeClr val="tx2"/>
                </a:solidFill>
              </a:rPr>
              <a:t> </a:t>
            </a:r>
            <a:r>
              <a:rPr lang="en-US" sz="2400" b="1" i="1" dirty="0" err="1">
                <a:solidFill>
                  <a:schemeClr val="tx2"/>
                </a:solidFill>
              </a:rPr>
              <a:t>nuomon</a:t>
            </a:r>
            <a:r>
              <a:rPr lang="lt-LT" sz="2400" b="1" i="1" dirty="0">
                <a:solidFill>
                  <a:schemeClr val="tx2"/>
                </a:solidFill>
              </a:rPr>
              <a:t>ę</a:t>
            </a:r>
            <a:r>
              <a:rPr lang="en-US" sz="2400" b="1" i="1" dirty="0">
                <a:solidFill>
                  <a:schemeClr val="tx2"/>
                </a:solidFill>
              </a:rPr>
              <a:t>.</a:t>
            </a:r>
            <a:endParaRPr lang="lt-LT" sz="2400" b="1" i="1" dirty="0">
              <a:solidFill>
                <a:schemeClr val="tx2"/>
              </a:solidFill>
            </a:endParaRPr>
          </a:p>
          <a:p>
            <a:endParaRPr lang="lt-LT" dirty="0"/>
          </a:p>
        </p:txBody>
      </p:sp>
    </p:spTree>
  </p:cSld>
  <p:clrMapOvr>
    <a:overrideClrMapping bg1="lt1" tx1="dk1" bg2="lt2" tx2="dk2" accent1="accent1" accent2="accent2" accent3="accent3" accent4="accent4" accent5="accent5" accent6="accent6" hlink="hlink" folHlink="folHlink"/>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11560" y="1412776"/>
            <a:ext cx="8032406" cy="3230670"/>
          </a:xfrm>
        </p:spPr>
        <p:txBody>
          <a:bodyPr>
            <a:noAutofit/>
          </a:bodyPr>
          <a:lstStyle/>
          <a:p>
            <a:pPr indent="457200" algn="r"/>
            <a:br>
              <a:rPr lang="lt-LT" sz="2400" i="1" dirty="0"/>
            </a:br>
            <a:br>
              <a:rPr lang="lt-LT" sz="2400" i="1" dirty="0"/>
            </a:br>
            <a:br>
              <a:rPr lang="lt-LT" sz="2400" i="1" dirty="0"/>
            </a:br>
            <a:br>
              <a:rPr lang="lt-LT" sz="2800" i="1" dirty="0"/>
            </a:br>
            <a:br>
              <a:rPr lang="lt-LT" sz="2800" i="1" dirty="0"/>
            </a:br>
            <a:br>
              <a:rPr lang="lt-LT" sz="2800" i="1" dirty="0"/>
            </a:br>
            <a:br>
              <a:rPr lang="lt-LT" sz="2800" i="1" dirty="0"/>
            </a:br>
            <a:br>
              <a:rPr lang="lt-LT" sz="2800" i="1" dirty="0"/>
            </a:br>
            <a:br>
              <a:rPr lang="lt-LT" sz="2800" b="1" dirty="0"/>
            </a:br>
            <a:br>
              <a:rPr lang="lt-LT" sz="2400" dirty="0"/>
            </a:br>
            <a:r>
              <a:rPr lang="lt-LT" sz="2400" dirty="0"/>
              <a:t> </a:t>
            </a:r>
            <a:br>
              <a:rPr lang="lt-LT" sz="2400" i="1" dirty="0"/>
            </a:br>
            <a:endParaRPr lang="lt-LT" sz="2400" dirty="0"/>
          </a:p>
        </p:txBody>
      </p:sp>
      <p:sp>
        <p:nvSpPr>
          <p:cNvPr id="4" name="Skaidrės numerio vietos rezervavimo ženklas 3"/>
          <p:cNvSpPr>
            <a:spLocks noGrp="1"/>
          </p:cNvSpPr>
          <p:nvPr>
            <p:ph type="sldNum" sz="quarter" idx="12"/>
          </p:nvPr>
        </p:nvSpPr>
        <p:spPr/>
        <p:txBody>
          <a:bodyPr>
            <a:normAutofit/>
          </a:bodyPr>
          <a:lstStyle/>
          <a:p>
            <a:fld id="{913756CA-5355-4DEE-B363-BB963F924536}" type="slidenum">
              <a:rPr lang="lt-LT" smtClean="0"/>
              <a:pPr/>
              <a:t>76</a:t>
            </a:fld>
            <a:endParaRPr lang="lt-LT"/>
          </a:p>
        </p:txBody>
      </p:sp>
      <p:pic>
        <p:nvPicPr>
          <p:cNvPr id="1026" name="Picture 2" descr="C:\Users\Guest\AppData\Local\Microsoft\Windows\INetCache\IE\YC7KORVC\77128-emoticon-whatsapp-android-emoji-png-image-high-quality[1].png"/>
          <p:cNvPicPr>
            <a:picLocks noChangeAspect="1" noChangeArrowheads="1"/>
          </p:cNvPicPr>
          <p:nvPr/>
        </p:nvPicPr>
        <p:blipFill>
          <a:blip r:embed="rId2"/>
          <a:srcRect/>
          <a:stretch>
            <a:fillRect/>
          </a:stretch>
        </p:blipFill>
        <p:spPr bwMode="auto">
          <a:xfrm>
            <a:off x="3188814" y="4437112"/>
            <a:ext cx="1656184" cy="1656184"/>
          </a:xfrm>
          <a:prstGeom prst="rect">
            <a:avLst/>
          </a:prstGeom>
          <a:noFill/>
        </p:spPr>
      </p:pic>
      <p:sp>
        <p:nvSpPr>
          <p:cNvPr id="7" name="TextBox 6"/>
          <p:cNvSpPr txBox="1"/>
          <p:nvPr/>
        </p:nvSpPr>
        <p:spPr>
          <a:xfrm>
            <a:off x="899592" y="1196752"/>
            <a:ext cx="7632848" cy="2677656"/>
          </a:xfrm>
          <a:prstGeom prst="rect">
            <a:avLst/>
          </a:prstGeom>
          <a:noFill/>
        </p:spPr>
        <p:txBody>
          <a:bodyPr wrap="square" rtlCol="0">
            <a:spAutoFit/>
          </a:bodyPr>
          <a:lstStyle/>
          <a:p>
            <a:pPr algn="ctr"/>
            <a:r>
              <a:rPr lang="lt-LT" sz="2800" b="1" i="1" dirty="0">
                <a:solidFill>
                  <a:schemeClr val="tx2"/>
                </a:solidFill>
              </a:rPr>
              <a:t>,,Pamirškite mintį, kad, norėdami būti sėkmingi, turite nuolat dirbti ir stengtis. Laikykitės idėjos, kad poilsis, atsistatymas ir apmąstymai yra pagrindinės sėkmingo ir laimingo gyvenimo dalys.“ </a:t>
            </a:r>
          </a:p>
          <a:p>
            <a:pPr algn="ctr"/>
            <a:r>
              <a:rPr lang="lt-LT" sz="2800" b="1" i="1" dirty="0" err="1">
                <a:solidFill>
                  <a:schemeClr val="tx2"/>
                </a:solidFill>
              </a:rPr>
              <a:t>Damson</a:t>
            </a:r>
            <a:r>
              <a:rPr lang="lt-LT" sz="2800" b="1" i="1" dirty="0">
                <a:solidFill>
                  <a:schemeClr val="tx2"/>
                </a:solidFill>
              </a:rPr>
              <a:t> </a:t>
            </a:r>
            <a:r>
              <a:rPr lang="lt-LT" sz="2800" b="1" i="1" dirty="0" err="1">
                <a:solidFill>
                  <a:schemeClr val="tx2"/>
                </a:solidFill>
              </a:rPr>
              <a:t>Idris</a:t>
            </a:r>
            <a:endParaRPr lang="lt-LT" sz="2800" b="1" i="1" dirty="0">
              <a:solidFill>
                <a:schemeClr val="tx2"/>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rovė">
  <a:themeElements>
    <a:clrScheme name="Srovė">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Srovė">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Srovė">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3233</TotalTime>
  <Words>2772</Words>
  <Application>Microsoft Office PowerPoint</Application>
  <PresentationFormat>Demonstracija ekrane (4:3)</PresentationFormat>
  <Paragraphs>416</Paragraphs>
  <Slides>76</Slides>
  <Notes>2</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76</vt:i4>
      </vt:variant>
    </vt:vector>
  </HeadingPairs>
  <TitlesOfParts>
    <vt:vector size="82" baseType="lpstr">
      <vt:lpstr>Arial</vt:lpstr>
      <vt:lpstr>Calibri</vt:lpstr>
      <vt:lpstr>Constantia</vt:lpstr>
      <vt:lpstr>Wingdings</vt:lpstr>
      <vt:lpstr>Wingdings 2</vt:lpstr>
      <vt:lpstr>Srovė</vt:lpstr>
      <vt:lpstr>                   Veiklos kokybės įsivertinimo ataskaita </vt:lpstr>
      <vt:lpstr>  Veiklos sritis, tema, veiklos rodiklis  </vt:lpstr>
      <vt:lpstr>Tyrimo nauda</vt:lpstr>
      <vt:lpstr>Rodiklio paaiškinimas</vt:lpstr>
      <vt:lpstr>Rodiklio paaiškinimas</vt:lpstr>
      <vt:lpstr>   Raktiniai žodžiai </vt:lpstr>
      <vt:lpstr>Detalus rodiklių aprašymas  Iliustracijos </vt:lpstr>
      <vt:lpstr>   </vt:lpstr>
      <vt:lpstr>Mokyklos teritorijos naudojimas ugdymui.</vt:lpstr>
      <vt:lpstr>    Mokyklos teritorijos naudojimas ugdymui.</vt:lpstr>
      <vt:lpstr>Edukacinės išvykos  </vt:lpstr>
      <vt:lpstr>Edukacinės išvykos</vt:lpstr>
      <vt:lpstr>Edukacinės išvykos</vt:lpstr>
      <vt:lpstr>Įsivertinimo lygiai</vt:lpstr>
      <vt:lpstr>      </vt:lpstr>
      <vt:lpstr>   Šaltiniai</vt:lpstr>
      <vt:lpstr>     Bendri anketinės apklausos duomenys</vt:lpstr>
      <vt:lpstr>Mokytojų ir mokinių apklausos rezultatai</vt:lpstr>
      <vt:lpstr>Mokytojų apklausa</vt:lpstr>
      <vt:lpstr>Mokytojų apklausa</vt:lpstr>
      <vt:lpstr>Mokytojų apklausa</vt:lpstr>
      <vt:lpstr>Mokytojų apklausa</vt:lpstr>
      <vt:lpstr>Mokytojų apklausa</vt:lpstr>
      <vt:lpstr>Mokytojų apklausa</vt:lpstr>
      <vt:lpstr>Mokytojų apklausa</vt:lpstr>
      <vt:lpstr>Mokytojų apklausa</vt:lpstr>
      <vt:lpstr>Mokytojų apklausa</vt:lpstr>
      <vt:lpstr>Mokytojų apklausa</vt:lpstr>
      <vt:lpstr>Mokytojų apklausa</vt:lpstr>
      <vt:lpstr>Mokytojų apklausa</vt:lpstr>
      <vt:lpstr>Mokytojų apklausa</vt:lpstr>
      <vt:lpstr>Mokytojų apklausa</vt:lpstr>
      <vt:lpstr>Mokytojų apklausa</vt:lpstr>
      <vt:lpstr>Mokytojų apklausa</vt:lpstr>
      <vt:lpstr>Mokytojų apklausa</vt:lpstr>
      <vt:lpstr>Mokytojų apklausa</vt:lpstr>
      <vt:lpstr>Mokinių apklausa</vt:lpstr>
      <vt:lpstr>Mokinių apklausa</vt:lpstr>
      <vt:lpstr>Mokinių apklausa</vt:lpstr>
      <vt:lpstr>Mokinių apklausa</vt:lpstr>
      <vt:lpstr>Mokinių apklausa</vt:lpstr>
      <vt:lpstr>Mokinių apklausa</vt:lpstr>
      <vt:lpstr>Mokinių apklausa</vt:lpstr>
      <vt:lpstr>Mokinių apklausa</vt:lpstr>
      <vt:lpstr>Mokinių apklausa</vt:lpstr>
      <vt:lpstr>Mokinių apklausa</vt:lpstr>
      <vt:lpstr>Mokinių apklausa</vt:lpstr>
      <vt:lpstr>Mokinių apklausa</vt:lpstr>
      <vt:lpstr>Mokinių apklausa</vt:lpstr>
      <vt:lpstr>Mokinių apklausa</vt:lpstr>
      <vt:lpstr>Mokinių apklausa</vt:lpstr>
      <vt:lpstr>Mokinių apklausa</vt:lpstr>
      <vt:lpstr>Mokinių apklausa</vt:lpstr>
      <vt:lpstr>Mokinių apklausa</vt:lpstr>
      <vt:lpstr>Mokinių apklausa</vt:lpstr>
      <vt:lpstr>Mokinių ir mokytojų nuomonių palyginimas</vt:lpstr>
      <vt:lpstr>        1. Mokytojai aptaria su mokiniais planuojamas ugdymo(si) veiklas mokyklos teritorijoje (lauko klasėje, stadione, sporto aikštyne, pavėsinėje, želdinių teritorijoje, prie tvenkinio, žaidimų aikštelėje).  </vt:lpstr>
      <vt:lpstr>       2. Mokytojai veda pamokas mokyklos teritorijoje </vt:lpstr>
      <vt:lpstr>3. Mokytojai organizuoja mokyklos teritorijoje praktinę veiklą, įtvirtinančią pamokoje įgytas teorines žinias. </vt:lpstr>
      <vt:lpstr>4. Mokytojai veda pamokas šiose mokyklos teritorijos erdvėse:</vt:lpstr>
      <vt:lpstr>5. Mokyklos teritorija išnaudojama renginiams, akcijoms, judriosioms pertraukoms ir sveikatos stiprinimui.</vt:lpstr>
      <vt:lpstr>6. Mokyklos teritorijoje esanti lauko klasė pritaikyta skirtingoms ugdymosi veikloms (skirtingų dalykų pamokoms).</vt:lpstr>
      <vt:lpstr>7. Mokytojai išnaudoja mokyklos teritoriją projektinėms veikloms ir integruotoms pamokoms.</vt:lpstr>
      <vt:lpstr>8. Mokytojai organizuoja edukacines išvykas.</vt:lpstr>
      <vt:lpstr> 9. Man yra naudinga ugdomoji veikla, organizuojama mokyklos teritorijoje.</vt:lpstr>
      <vt:lpstr>10. Edukacinės išvykos vyksta:</vt:lpstr>
      <vt:lpstr>11. Edukaciniai užsiėmimai kitose erdvėse yra naudingi.</vt:lpstr>
      <vt:lpstr>  </vt:lpstr>
      <vt:lpstr>13. Mokymasis be sienų suteikia emocinio džiaugsmo.</vt:lpstr>
      <vt:lpstr>14. Kas dažniausiai organizuoja edukacines išvykas?</vt:lpstr>
      <vt:lpstr>    Mokytojų įsivertinimas  (Mokyklos teritorijos naudojimas ugdymui. Edukacinės išvykos.) </vt:lpstr>
      <vt:lpstr>Mokinių įsivertinimas  (Mokyklos teritorijos naudojimas ugdymui. Edukacinės išvykos.) </vt:lpstr>
      <vt:lpstr>Rekomendacijos ir pasiūlymai mokyklos veiklos tobulinimui</vt:lpstr>
      <vt:lpstr>Galutinės išvados</vt:lpstr>
      <vt:lpstr> Įsivertinimą atliko ir ataskaitą parengė Zarasų r. Antazavės Juozo Gruodžio pagrindinės mokyklos darbo grupė: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Zarasų r. Antazavės Juozo Gruodžio gimnazija 2020-2021 m. m. veiklos kokybės įsivertinimo ataskaita</dc:title>
  <dc:creator>IT_klase</dc:creator>
  <cp:lastModifiedBy>Regina Masiuliene</cp:lastModifiedBy>
  <cp:revision>340</cp:revision>
  <dcterms:created xsi:type="dcterms:W3CDTF">2021-06-17T06:05:08Z</dcterms:created>
  <dcterms:modified xsi:type="dcterms:W3CDTF">2024-06-24T15:03:18Z</dcterms:modified>
</cp:coreProperties>
</file>